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63" r:id="rId4"/>
    <p:sldId id="318" r:id="rId5"/>
    <p:sldId id="323" r:id="rId6"/>
    <p:sldId id="321" r:id="rId7"/>
    <p:sldId id="330" r:id="rId8"/>
    <p:sldId id="298" r:id="rId9"/>
    <p:sldId id="349" r:id="rId10"/>
    <p:sldId id="324" r:id="rId11"/>
    <p:sldId id="322" r:id="rId12"/>
    <p:sldId id="326" r:id="rId13"/>
    <p:sldId id="328" r:id="rId14"/>
    <p:sldId id="329" r:id="rId15"/>
    <p:sldId id="271" r:id="rId16"/>
    <p:sldId id="273" r:id="rId17"/>
    <p:sldId id="325" r:id="rId18"/>
    <p:sldId id="327" r:id="rId19"/>
    <p:sldId id="331" r:id="rId20"/>
    <p:sldId id="333" r:id="rId21"/>
    <p:sldId id="335" r:id="rId22"/>
    <p:sldId id="341" r:id="rId23"/>
    <p:sldId id="336" r:id="rId24"/>
    <p:sldId id="338" r:id="rId25"/>
    <p:sldId id="342" r:id="rId26"/>
    <p:sldId id="343" r:id="rId27"/>
    <p:sldId id="344" r:id="rId28"/>
    <p:sldId id="345" r:id="rId29"/>
    <p:sldId id="346" r:id="rId30"/>
    <p:sldId id="347" r:id="rId31"/>
    <p:sldId id="340" r:id="rId32"/>
    <p:sldId id="317" r:id="rId33"/>
    <p:sldId id="310" r:id="rId34"/>
    <p:sldId id="348" r:id="rId35"/>
    <p:sldId id="350" r:id="rId36"/>
    <p:sldId id="351" r:id="rId37"/>
    <p:sldId id="259" r:id="rId38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73767D"/>
    <a:srgbClr val="0046AD"/>
    <a:srgbClr val="3F9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175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3339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83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8583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8EAA01-46D8-4564-85DA-28AE2AF438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513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3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3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1F139D-22AE-4A8F-BBFC-F0A84EC099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107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6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02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007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944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02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944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02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944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02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28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007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14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52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0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94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045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0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1F139D-22AE-4A8F-BBFC-F0A84EC099E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94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93700" y="6092825"/>
            <a:ext cx="84264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50000"/>
              </a:lnSpc>
              <a:defRPr/>
            </a:pPr>
            <a:r>
              <a:rPr lang="cs-CZ" altLang="cs-CZ" sz="1630" b="1" dirty="0" smtClean="0">
                <a:solidFill>
                  <a:srgbClr val="0033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www.opzp.cz</a:t>
            </a:r>
            <a:r>
              <a:rPr lang="cs-CZ" altLang="cs-CZ" sz="1630" b="1" dirty="0" smtClean="0">
                <a:solidFill>
                  <a:srgbClr val="73767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cs-CZ" altLang="cs-CZ" sz="1630" b="1" dirty="0" smtClean="0">
                <a:solidFill>
                  <a:srgbClr val="3F9C3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zelená linka: 800 260 500  </a:t>
            </a:r>
            <a:r>
              <a:rPr lang="cs-CZ" altLang="cs-CZ" sz="1630" b="1" dirty="0" smtClean="0">
                <a:solidFill>
                  <a:srgbClr val="00339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dotazy@sfzp.cz</a:t>
            </a:r>
          </a:p>
        </p:txBody>
      </p:sp>
      <p:pic>
        <p:nvPicPr>
          <p:cNvPr id="3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4705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92825"/>
            <a:ext cx="26654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22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8" b="11234"/>
          <a:stretch>
            <a:fillRect/>
          </a:stretch>
        </p:blipFill>
        <p:spPr bwMode="auto">
          <a:xfrm>
            <a:off x="323850" y="6092825"/>
            <a:ext cx="3095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192838"/>
            <a:ext cx="2667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80400" cy="70643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557338"/>
            <a:ext cx="8104187" cy="4525962"/>
          </a:xfrm>
        </p:spPr>
        <p:txBody>
          <a:bodyPr/>
          <a:lstStyle/>
          <a:p>
            <a:r>
              <a:rPr lang="cs-CZ" altLang="cs-CZ" dirty="0" smtClean="0"/>
              <a:t>Zástupný text (Styl ve Wordu: Nadpis 2)</a:t>
            </a:r>
          </a:p>
          <a:p>
            <a:pPr lvl="1"/>
            <a:r>
              <a:rPr lang="cs-CZ" altLang="cs-CZ" dirty="0" smtClean="0"/>
              <a:t>1x tabulátor + zástupný text (Styl Wordu: Nadpis 3)</a:t>
            </a:r>
          </a:p>
          <a:p>
            <a:pPr lvl="2"/>
            <a:r>
              <a:rPr lang="cs-CZ" altLang="cs-CZ" dirty="0" smtClean="0"/>
              <a:t>2x tabulátor + zástup. text (Styl Wordu: Nadpis 4)</a:t>
            </a:r>
          </a:p>
          <a:p>
            <a:pPr lvl="3"/>
            <a:r>
              <a:rPr lang="cs-CZ" altLang="cs-CZ" dirty="0" smtClean="0"/>
              <a:t>3x tabulátor + zástupný text (Styl Wordu: Nadpis 5)</a:t>
            </a:r>
          </a:p>
          <a:p>
            <a:pPr lvl="4"/>
            <a:r>
              <a:rPr lang="cs-CZ" altLang="cs-CZ" dirty="0" smtClean="0"/>
              <a:t>4x tabulátor + zástupný text (Styl Wordu: Nadpis 6)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35375" y="6245225"/>
            <a:ext cx="2133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15E859E-1FA9-461F-86E2-9EEE1EEAAB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76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log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4705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192838"/>
            <a:ext cx="2667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68413" y="2852936"/>
            <a:ext cx="8104187" cy="8635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alt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858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4638"/>
            <a:ext cx="81359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1041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3767D"/>
                </a:solidFill>
              </a:defRPr>
            </a:lvl1pPr>
          </a:lstStyle>
          <a:p>
            <a:pPr>
              <a:defRPr/>
            </a:pPr>
            <a:fld id="{8AB8892E-D4DA-41E0-9E85-8ADFE61741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Arial" charset="0"/>
        <a:buChar char="•"/>
        <a:defRPr sz="26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4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 Unicode MS" pitchFamily="34" charset="-128"/>
        <a:buChar char="­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2" y="1916833"/>
            <a:ext cx="8208143" cy="3816424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cs-CZ" altLang="cs-CZ" sz="2800" b="1" dirty="0">
                <a:solidFill>
                  <a:srgbClr val="003399"/>
                </a:solidFill>
              </a:rPr>
              <a:t>Dotace z OPŽP </a:t>
            </a:r>
            <a:r>
              <a:rPr lang="cs-CZ" altLang="cs-CZ" sz="2800" b="1" dirty="0" smtClean="0">
                <a:solidFill>
                  <a:srgbClr val="003399"/>
                </a:solidFill>
              </a:rPr>
              <a:t>na povodňovou ochranu, hospodaření </a:t>
            </a:r>
            <a:r>
              <a:rPr lang="cs-CZ" altLang="cs-CZ" sz="2800" b="1" dirty="0">
                <a:solidFill>
                  <a:srgbClr val="003399"/>
                </a:solidFill>
              </a:rPr>
              <a:t>se srážkovou </a:t>
            </a:r>
            <a:r>
              <a:rPr lang="cs-CZ" altLang="cs-CZ" sz="2800" b="1" dirty="0" smtClean="0">
                <a:solidFill>
                  <a:srgbClr val="003399"/>
                </a:solidFill>
              </a:rPr>
              <a:t>vodou a preventivní protipovodňová opatření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</a:pPr>
            <a:endParaRPr lang="cs-CZ" altLang="cs-CZ" sz="800" b="1" dirty="0" smtClean="0">
              <a:solidFill>
                <a:srgbClr val="003399"/>
              </a:solidFill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cs-CZ" altLang="cs-CZ" sz="1600" b="1" dirty="0" smtClean="0">
                <a:solidFill>
                  <a:srgbClr val="003399"/>
                </a:solidFill>
              </a:rPr>
              <a:t>Martin Sedloň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600"/>
              </a:spcBef>
              <a:buFont typeface="Wingdings" pitchFamily="2" charset="2"/>
              <a:buNone/>
            </a:pPr>
            <a:r>
              <a:rPr lang="cs-CZ" altLang="cs-CZ" sz="1200" b="1" dirty="0" smtClean="0"/>
              <a:t>Autoři v prezentaci použitých fotografií jsou Tomáš Just (AOPK ČR) a Lukáš Šamberger (SFŽP ČR), případně</a:t>
            </a:r>
            <a:r>
              <a:rPr lang="cs-CZ" sz="1200" dirty="0"/>
              <a:t> </a:t>
            </a:r>
            <a:r>
              <a:rPr lang="cs-CZ" altLang="cs-CZ" sz="1200" b="1" dirty="0" smtClean="0"/>
              <a:t>jsou použity i fotografie získané z internetu.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136135" cy="562074"/>
          </a:xfrm>
        </p:spPr>
        <p:txBody>
          <a:bodyPr/>
          <a:lstStyle/>
          <a:p>
            <a:r>
              <a:rPr lang="cs-CZ" altLang="cs-CZ" sz="2000" dirty="0"/>
              <a:t>Aktivita 1.3.2 – Hospodaření se srážkovými vodami </a:t>
            </a:r>
            <a:r>
              <a:rPr lang="cs-CZ" altLang="cs-CZ" sz="2000" dirty="0" smtClean="0"/>
              <a:t>v</a:t>
            </a:r>
            <a:r>
              <a:rPr lang="cs-CZ" sz="2000" dirty="0"/>
              <a:t> </a:t>
            </a:r>
            <a:r>
              <a:rPr lang="cs-CZ" altLang="cs-CZ" sz="2000" dirty="0" smtClean="0"/>
              <a:t>intravilánu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980728"/>
            <a:ext cx="8104187" cy="5102572"/>
          </a:xfrm>
        </p:spPr>
        <p:txBody>
          <a:bodyPr/>
          <a:lstStyle/>
          <a:p>
            <a:pPr lvl="0" algn="just"/>
            <a:r>
              <a:rPr lang="cs-CZ" sz="1400" dirty="0"/>
              <a:t>V rámci aktivity se předpokládá zejména budování retenčních prostorů, které budou po vět­šinu roku suché a budou se plnit srážkovou vodou pouze při srážkách.</a:t>
            </a:r>
          </a:p>
          <a:p>
            <a:pPr lvl="0" algn="just"/>
            <a:r>
              <a:rPr lang="cs-CZ" sz="1400" dirty="0"/>
              <a:t>V rámci aktivity lze podpořit budování podzemních akumulačních nádrží, nebo nádrže napevno zabudované v suterénech odvodňovaných nemovitostí, kde bude zachytávána srážková voda </a:t>
            </a:r>
            <a:r>
              <a:rPr lang="cs-CZ" sz="1400" dirty="0" smtClean="0"/>
              <a:t>ze</a:t>
            </a:r>
            <a:r>
              <a:rPr lang="cs-CZ" sz="1400" dirty="0"/>
              <a:t> </a:t>
            </a:r>
            <a:r>
              <a:rPr lang="cs-CZ" sz="1400" dirty="0" smtClean="0"/>
              <a:t>střešních </a:t>
            </a:r>
            <a:r>
              <a:rPr lang="cs-CZ" sz="1400" dirty="0"/>
              <a:t>konstrukcí, případně ostatních přilehlých ploch, která bude poté využita výhradně jako užitková voda v budovách či jako voda na zavlažování. V tomto případě lze k akumulaci srážkové vody využít celý prostor nádrže.</a:t>
            </a:r>
          </a:p>
          <a:p>
            <a:pPr lvl="0" algn="just"/>
            <a:r>
              <a:rPr lang="cs-CZ" sz="1400" dirty="0"/>
              <a:t>V rámci aktivity lze podpořit budování a rekonstrukce retenčních nádrží, které jsou napájeny pouze srážkovou vodou přitékající do nádrže z intravilánu, a to zejména dešťo­vou kanalizací (</a:t>
            </a:r>
            <a:r>
              <a:rPr lang="cs-CZ" sz="1400" dirty="0" smtClean="0"/>
              <a:t>je</a:t>
            </a:r>
            <a:r>
              <a:rPr lang="cs-CZ" sz="1400" dirty="0"/>
              <a:t> </a:t>
            </a:r>
            <a:r>
              <a:rPr lang="cs-CZ" sz="1400" dirty="0" smtClean="0"/>
              <a:t>nakládáno</a:t>
            </a:r>
            <a:r>
              <a:rPr lang="cs-CZ" sz="1400" dirty="0"/>
              <a:t> se srážkovou vodou z intravilánu).</a:t>
            </a:r>
          </a:p>
          <a:p>
            <a:pPr lvl="0" algn="just"/>
            <a:r>
              <a:rPr lang="cs-CZ" sz="1400" dirty="0"/>
              <a:t>V rámci aktivity nelze podpořit budování a rekonstrukce nádrží, které se nacházejí na vodním toku (průtočné vodní nádrže) nebo jsou napájeny vodou z vodního toku přiváděnou do nádrže např. potrubím či přívodním korytem (obtočné vodní nádrže). Lze podpořit rekonstrukce </a:t>
            </a:r>
            <a:r>
              <a:rPr lang="cs-CZ" sz="1400" dirty="0" err="1"/>
              <a:t>obtočných</a:t>
            </a:r>
            <a:r>
              <a:rPr lang="cs-CZ" sz="1400" dirty="0"/>
              <a:t> vodních nádrží (jejich rekonstrukce na retenční nádrže), ale za podmínek, že vodní nádrže budou napouštěny vodou z vodního toku pouze v době nedostatku srážkové vody, a to maximálně do výše vodoprávním úřadem povoleného objemu akumulované vody, který může být maximálně 50 % z celkové­ho objemu nádrže.</a:t>
            </a:r>
          </a:p>
          <a:p>
            <a:pPr algn="just"/>
            <a:r>
              <a:rPr lang="cs-CZ" sz="1400" dirty="0"/>
              <a:t>V rámci aktivity nelze podpořit výměnu nepropustných zpevněných povrchů za propustné zpevněné a propustné povrchy, pokud na dotčené plochy bude cíleným soustředěným přítokem přiváděna voda z okolních ploch.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0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274639"/>
            <a:ext cx="8281168" cy="562074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Aktivita </a:t>
            </a:r>
            <a:r>
              <a:rPr lang="cs-CZ" altLang="cs-CZ" sz="2000" dirty="0" smtClean="0"/>
              <a:t>1.3.2 </a:t>
            </a:r>
            <a:r>
              <a:rPr lang="cs-CZ" altLang="cs-CZ" sz="2000" dirty="0"/>
              <a:t>– Specifická kritéria přijatelnosti (výběr)</a:t>
            </a:r>
            <a:endParaRPr lang="cs-CZ" altLang="cs-CZ" sz="2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836714"/>
            <a:ext cx="8104188" cy="5256582"/>
          </a:xfrm>
        </p:spPr>
        <p:txBody>
          <a:bodyPr/>
          <a:lstStyle/>
          <a:p>
            <a:pPr algn="just"/>
            <a:r>
              <a:rPr lang="cs-CZ" altLang="cs-CZ" sz="1400" dirty="0" smtClean="0">
                <a:solidFill>
                  <a:srgbClr val="000000"/>
                </a:solidFill>
              </a:rPr>
              <a:t>V </a:t>
            </a:r>
            <a:r>
              <a:rPr lang="cs-CZ" altLang="cs-CZ" sz="1400" dirty="0">
                <a:solidFill>
                  <a:srgbClr val="000000"/>
                </a:solidFill>
              </a:rPr>
              <a:t>případě </a:t>
            </a:r>
            <a:r>
              <a:rPr lang="cs-CZ" altLang="cs-CZ" sz="1400" dirty="0" smtClean="0">
                <a:solidFill>
                  <a:srgbClr val="000000"/>
                </a:solidFill>
              </a:rPr>
              <a:t>nádrží </a:t>
            </a:r>
            <a:r>
              <a:rPr lang="cs-CZ" altLang="cs-CZ" sz="1400" dirty="0">
                <a:solidFill>
                  <a:srgbClr val="000000"/>
                </a:solidFill>
              </a:rPr>
              <a:t>(podzemních i povrchových) projekt obsahuje předčištění na vtoku do </a:t>
            </a:r>
            <a:r>
              <a:rPr lang="cs-CZ" altLang="cs-CZ" sz="1400" dirty="0" smtClean="0">
                <a:solidFill>
                  <a:srgbClr val="000000"/>
                </a:solidFill>
              </a:rPr>
              <a:t>objektu a</a:t>
            </a:r>
            <a:r>
              <a:rPr lang="cs-CZ" sz="1400" dirty="0"/>
              <a:t> </a:t>
            </a:r>
            <a:r>
              <a:rPr lang="cs-CZ" altLang="cs-CZ" sz="1400" dirty="0" smtClean="0">
                <a:solidFill>
                  <a:srgbClr val="000000"/>
                </a:solidFill>
              </a:rPr>
              <a:t>bezpečnostní </a:t>
            </a:r>
            <a:r>
              <a:rPr lang="cs-CZ" altLang="cs-CZ" sz="1400" dirty="0">
                <a:solidFill>
                  <a:srgbClr val="000000"/>
                </a:solidFill>
              </a:rPr>
              <a:t>přeliv.</a:t>
            </a:r>
          </a:p>
          <a:p>
            <a:pPr algn="just"/>
            <a:r>
              <a:rPr lang="cs-CZ" altLang="cs-CZ" sz="1400" dirty="0" smtClean="0">
                <a:solidFill>
                  <a:srgbClr val="000000"/>
                </a:solidFill>
              </a:rPr>
              <a:t>V </a:t>
            </a:r>
            <a:r>
              <a:rPr lang="cs-CZ" altLang="cs-CZ" sz="1400" dirty="0">
                <a:solidFill>
                  <a:srgbClr val="000000"/>
                </a:solidFill>
              </a:rPr>
              <a:t>případě vsaku projekt obsahuje </a:t>
            </a:r>
            <a:r>
              <a:rPr lang="cs-CZ" altLang="cs-CZ" sz="1400" dirty="0" smtClean="0">
                <a:solidFill>
                  <a:srgbClr val="000000"/>
                </a:solidFill>
              </a:rPr>
              <a:t>geologické </a:t>
            </a:r>
            <a:r>
              <a:rPr lang="cs-CZ" altLang="cs-CZ" sz="1400" dirty="0">
                <a:solidFill>
                  <a:srgbClr val="000000"/>
                </a:solidFill>
              </a:rPr>
              <a:t>posouzení. Není přípustný hluboký vsak </a:t>
            </a:r>
            <a:r>
              <a:rPr lang="cs-CZ" altLang="cs-CZ" sz="1400" dirty="0" smtClean="0">
                <a:solidFill>
                  <a:srgbClr val="000000"/>
                </a:solidFill>
              </a:rPr>
              <a:t>z</a:t>
            </a:r>
            <a:r>
              <a:rPr lang="cs-CZ" sz="1400" dirty="0"/>
              <a:t> </a:t>
            </a:r>
            <a:r>
              <a:rPr lang="cs-CZ" altLang="cs-CZ" sz="1400" dirty="0" smtClean="0">
                <a:solidFill>
                  <a:srgbClr val="000000"/>
                </a:solidFill>
              </a:rPr>
              <a:t>budovaných </a:t>
            </a:r>
            <a:r>
              <a:rPr lang="cs-CZ" altLang="cs-CZ" sz="1400" dirty="0">
                <a:solidFill>
                  <a:srgbClr val="000000"/>
                </a:solidFill>
              </a:rPr>
              <a:t>zařízení. Pozn</a:t>
            </a:r>
            <a:r>
              <a:rPr lang="cs-CZ" altLang="cs-CZ" sz="1400" dirty="0" smtClean="0">
                <a:solidFill>
                  <a:srgbClr val="000000"/>
                </a:solidFill>
              </a:rPr>
              <a:t>.: </a:t>
            </a:r>
            <a:r>
              <a:rPr lang="cs-CZ" altLang="cs-CZ" sz="1400" dirty="0">
                <a:solidFill>
                  <a:srgbClr val="000000"/>
                </a:solidFill>
              </a:rPr>
              <a:t>Vsakovací zařízení bude umístěno v souladu s hydrogeologickým posouzením dle ČSN 75 9010 – Vsakovací zařízení srážkových vod, TNV 75 9011 – Hospodaření se srážkovými vodami a minimálně 1 m nad maximální hladinou podzemní vody v místě umístění, dno vsakovacího zařízení nesmí být umístěno </a:t>
            </a:r>
            <a:r>
              <a:rPr lang="cs-CZ" altLang="cs-CZ" sz="1400" dirty="0" smtClean="0">
                <a:solidFill>
                  <a:srgbClr val="000000"/>
                </a:solidFill>
              </a:rPr>
              <a:t>přímo </a:t>
            </a:r>
            <a:r>
              <a:rPr lang="cs-CZ" altLang="cs-CZ" sz="1400" dirty="0">
                <a:solidFill>
                  <a:srgbClr val="000000"/>
                </a:solidFill>
              </a:rPr>
              <a:t>na vrchní část spodních nepropustných vrstev, zároveň nesmí dojít k propojení kolektorů, to znamená, že vsakovací zařízení nesmí navazovat na jiná technická </a:t>
            </a:r>
            <a:r>
              <a:rPr lang="cs-CZ" altLang="cs-CZ" sz="1400" dirty="0" smtClean="0">
                <a:solidFill>
                  <a:srgbClr val="000000"/>
                </a:solidFill>
              </a:rPr>
              <a:t>zařízení</a:t>
            </a:r>
            <a:r>
              <a:rPr lang="cs-CZ" altLang="cs-CZ" sz="1400" dirty="0">
                <a:solidFill>
                  <a:srgbClr val="000000"/>
                </a:solidFill>
              </a:rPr>
              <a:t>, která svou hloubkou překračují v předchozím textu uvedené </a:t>
            </a:r>
            <a:r>
              <a:rPr lang="cs-CZ" altLang="cs-CZ" sz="1400" dirty="0" smtClean="0">
                <a:solidFill>
                  <a:srgbClr val="000000"/>
                </a:solidFill>
              </a:rPr>
              <a:t>limity.</a:t>
            </a:r>
            <a:endParaRPr lang="cs-CZ" altLang="cs-CZ" sz="1400" dirty="0">
              <a:solidFill>
                <a:srgbClr val="000000"/>
              </a:solidFill>
            </a:endParaRPr>
          </a:p>
          <a:p>
            <a:pPr algn="just"/>
            <a:r>
              <a:rPr lang="cs-CZ" altLang="cs-CZ" sz="1400" dirty="0" smtClean="0">
                <a:solidFill>
                  <a:srgbClr val="000000"/>
                </a:solidFill>
              </a:rPr>
              <a:t>Hospodaření </a:t>
            </a:r>
            <a:r>
              <a:rPr lang="cs-CZ" altLang="cs-CZ" sz="1400" dirty="0">
                <a:solidFill>
                  <a:srgbClr val="000000"/>
                </a:solidFill>
              </a:rPr>
              <a:t>se srážkovými vodami je řešeno v území se stávající zástavbou a z </a:t>
            </a:r>
            <a:r>
              <a:rPr lang="cs-CZ" altLang="cs-CZ" sz="1400" dirty="0" smtClean="0">
                <a:solidFill>
                  <a:srgbClr val="000000"/>
                </a:solidFill>
              </a:rPr>
              <a:t>převážné </a:t>
            </a:r>
            <a:r>
              <a:rPr lang="cs-CZ" altLang="cs-CZ" sz="1400" dirty="0">
                <a:solidFill>
                  <a:srgbClr val="000000"/>
                </a:solidFill>
              </a:rPr>
              <a:t>části </a:t>
            </a:r>
            <a:r>
              <a:rPr lang="cs-CZ" altLang="cs-CZ" sz="1400" dirty="0" smtClean="0">
                <a:solidFill>
                  <a:srgbClr val="000000"/>
                </a:solidFill>
              </a:rPr>
              <a:t>se</a:t>
            </a:r>
            <a:r>
              <a:rPr lang="cs-CZ" sz="1400" dirty="0"/>
              <a:t> </a:t>
            </a:r>
            <a:r>
              <a:rPr lang="cs-CZ" altLang="cs-CZ" sz="1400" dirty="0" smtClean="0">
                <a:solidFill>
                  <a:srgbClr val="000000"/>
                </a:solidFill>
              </a:rPr>
              <a:t>zástavbou </a:t>
            </a:r>
            <a:r>
              <a:rPr lang="cs-CZ" altLang="cs-CZ" sz="1400" dirty="0">
                <a:solidFill>
                  <a:srgbClr val="000000"/>
                </a:solidFill>
              </a:rPr>
              <a:t>nekomerčního (nepodnikatelského) charakteru (např. </a:t>
            </a:r>
            <a:r>
              <a:rPr lang="cs-CZ" altLang="cs-CZ" sz="1400" dirty="0" smtClean="0">
                <a:solidFill>
                  <a:srgbClr val="000000"/>
                </a:solidFill>
              </a:rPr>
              <a:t>stávající </a:t>
            </a:r>
            <a:r>
              <a:rPr lang="cs-CZ" altLang="cs-CZ" sz="1400" dirty="0">
                <a:solidFill>
                  <a:srgbClr val="000000"/>
                </a:solidFill>
              </a:rPr>
              <a:t>zástavba rodinnými či bytovými domy, budovami sloužícími veřejné potřebě – školy, úřady, nemocnice apod.) nebo je řešen odtok srážkových vod ze stávajících veřejných budov a </a:t>
            </a:r>
            <a:r>
              <a:rPr lang="cs-CZ" altLang="cs-CZ" sz="1400" dirty="0" smtClean="0">
                <a:solidFill>
                  <a:srgbClr val="000000"/>
                </a:solidFill>
              </a:rPr>
              <a:t>veřejných objektů </a:t>
            </a:r>
            <a:r>
              <a:rPr lang="cs-CZ" altLang="cs-CZ" sz="1400" dirty="0">
                <a:solidFill>
                  <a:srgbClr val="000000"/>
                </a:solidFill>
              </a:rPr>
              <a:t>nevyužívaných </a:t>
            </a:r>
            <a:r>
              <a:rPr lang="cs-CZ" altLang="cs-CZ" sz="1400" dirty="0" smtClean="0">
                <a:solidFill>
                  <a:srgbClr val="000000"/>
                </a:solidFill>
              </a:rPr>
              <a:t>ke</a:t>
            </a:r>
            <a:r>
              <a:rPr lang="cs-CZ" sz="1400" dirty="0"/>
              <a:t> </a:t>
            </a:r>
            <a:r>
              <a:rPr lang="cs-CZ" altLang="cs-CZ" sz="1400" dirty="0" smtClean="0">
                <a:solidFill>
                  <a:srgbClr val="000000"/>
                </a:solidFill>
              </a:rPr>
              <a:t>komerčním </a:t>
            </a:r>
            <a:r>
              <a:rPr lang="cs-CZ" altLang="cs-CZ" sz="1400" dirty="0">
                <a:solidFill>
                  <a:srgbClr val="000000"/>
                </a:solidFill>
              </a:rPr>
              <a:t>účelům </a:t>
            </a:r>
            <a:r>
              <a:rPr lang="cs-CZ" sz="1400" b="1" dirty="0">
                <a:solidFill>
                  <a:srgbClr val="000000"/>
                </a:solidFill>
              </a:rPr>
              <a:t>(s výjimkou </a:t>
            </a:r>
            <a:r>
              <a:rPr lang="cs-CZ" sz="1400" b="1" dirty="0" smtClean="0">
                <a:solidFill>
                  <a:srgbClr val="000000"/>
                </a:solidFill>
              </a:rPr>
              <a:t>projektů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smtClean="0">
                <a:solidFill>
                  <a:srgbClr val="000000"/>
                </a:solidFill>
              </a:rPr>
              <a:t>podpořených </a:t>
            </a:r>
            <a:r>
              <a:rPr lang="cs-CZ" sz="1400" b="1" dirty="0">
                <a:solidFill>
                  <a:srgbClr val="000000"/>
                </a:solidFill>
              </a:rPr>
              <a:t>v režimu de </a:t>
            </a:r>
            <a:r>
              <a:rPr lang="cs-CZ" sz="1400" b="1" dirty="0" err="1">
                <a:solidFill>
                  <a:srgbClr val="000000"/>
                </a:solidFill>
              </a:rPr>
              <a:t>minimis</a:t>
            </a:r>
            <a:r>
              <a:rPr lang="cs-CZ" sz="1400" b="1" dirty="0">
                <a:solidFill>
                  <a:srgbClr val="000000"/>
                </a:solidFill>
              </a:rPr>
              <a:t> nebo veřejné </a:t>
            </a:r>
            <a:r>
              <a:rPr lang="cs-CZ" sz="1400" b="1" dirty="0" smtClean="0">
                <a:solidFill>
                  <a:srgbClr val="000000"/>
                </a:solidFill>
              </a:rPr>
              <a:t>podpory)</a:t>
            </a:r>
            <a:r>
              <a:rPr lang="cs-CZ" altLang="cs-CZ" sz="1400" dirty="0" smtClean="0">
                <a:solidFill>
                  <a:srgbClr val="000000"/>
                </a:solidFill>
              </a:rPr>
              <a:t>.</a:t>
            </a:r>
            <a:r>
              <a:rPr lang="cs-CZ" altLang="cs-CZ" sz="14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1400" dirty="0">
                <a:solidFill>
                  <a:srgbClr val="000000"/>
                </a:solidFill>
              </a:rPr>
              <a:t>Nelze podpořit hospodaření se srážkovými vodami pouze v komerčních areálech a odtok srážkových vod z komerčně využívaných budov a objektů (např. nákupní centra, výrobní a provozní areály sloužící k podnikání, skladové areály apod.).</a:t>
            </a:r>
          </a:p>
        </p:txBody>
      </p:sp>
      <p:sp>
        <p:nvSpPr>
          <p:cNvPr id="11268" name="Zástupný symbol pro číslo snímku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C87CD99-AC78-473A-B13D-42CB6B0CA406}" type="slidenum">
              <a:rPr lang="cs-CZ" altLang="cs-CZ" sz="1400" smtClean="0">
                <a:solidFill>
                  <a:srgbClr val="73767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s-CZ" altLang="cs-CZ" sz="1400" smtClean="0">
              <a:solidFill>
                <a:srgbClr val="73767D"/>
              </a:solidFill>
              <a:latin typeface="Arial" charset="0"/>
            </a:endParaRPr>
          </a:p>
        </p:txBody>
      </p:sp>
      <p:pic>
        <p:nvPicPr>
          <p:cNvPr id="2050" name="Picture 2" descr="L:\DOKUMENTY K SC 1.3 A 1.4\Podklady od Tomáše Justa - AOPK ČR - 2017-05-02\FOTOGRAFIE DO PREZENTACE - ÚPRAVY\propustné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41"/>
          <a:stretch/>
        </p:blipFill>
        <p:spPr bwMode="auto">
          <a:xfrm>
            <a:off x="524245" y="4855121"/>
            <a:ext cx="1476665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DOKUMENTY K SC 1.3 A 1.4\Podklady od Tomáše Justa - AOPK ČR - 2017-05-02\FOTOGRAFIE DO PREZENTACE - ÚPRAVY\propustné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55096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:\DOKUMENTY K SC 1.3 A 1.4\Podklady od Tomáše Justa - AOPK ČR - 2017-05-02\FOTOGRAFIE DO PREZENTACE - ÚPRAVY\propustné 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4847482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L:\DOKUMENTY K SC 1.3 A 1.4\Podklady od Tomáše Justa - AOPK ČR - 2017-05-02\FOTOGRAFIE DO PREZENTACE - ÚPRAVY\propustné 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5342" y="4855854"/>
            <a:ext cx="1433742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9"/>
            <a:ext cx="8136135" cy="562074"/>
          </a:xfrm>
        </p:spPr>
        <p:txBody>
          <a:bodyPr/>
          <a:lstStyle/>
          <a:p>
            <a:r>
              <a:rPr lang="cs-CZ" altLang="cs-CZ" sz="2000" dirty="0"/>
              <a:t>Aktivita </a:t>
            </a:r>
            <a:r>
              <a:rPr lang="cs-CZ" altLang="cs-CZ" sz="2000" dirty="0" smtClean="0"/>
              <a:t>1.3.2 </a:t>
            </a:r>
            <a:r>
              <a:rPr lang="cs-CZ" altLang="cs-CZ" sz="2000" dirty="0"/>
              <a:t>– </a:t>
            </a:r>
            <a:r>
              <a:rPr lang="cs-CZ" sz="2000" dirty="0" smtClean="0"/>
              <a:t>Způsobilé a nezpůsobilé výdaje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8136904" cy="5184576"/>
          </a:xfrm>
        </p:spPr>
        <p:txBody>
          <a:bodyPr/>
          <a:lstStyle/>
          <a:p>
            <a:pPr lvl="0" algn="just"/>
            <a:r>
              <a:rPr lang="cs-CZ" sz="1400" dirty="0"/>
              <a:t>Za způsobilé výdaje </a:t>
            </a:r>
            <a:r>
              <a:rPr lang="cs-CZ" sz="1400" dirty="0" smtClean="0"/>
              <a:t>lze </a:t>
            </a:r>
            <a:r>
              <a:rPr lang="cs-CZ" sz="1400" dirty="0"/>
              <a:t>uznat edukativní informativní tabule</a:t>
            </a:r>
            <a:r>
              <a:rPr lang="cs-CZ" sz="1400" dirty="0" smtClean="0"/>
              <a:t>.</a:t>
            </a:r>
          </a:p>
          <a:p>
            <a:pPr lvl="0" algn="just"/>
            <a:r>
              <a:rPr lang="cs-CZ" sz="1400" dirty="0"/>
              <a:t>Za způsobilé výdaje </a:t>
            </a:r>
            <a:r>
              <a:rPr lang="cs-CZ" sz="1400" dirty="0" smtClean="0"/>
              <a:t>lze </a:t>
            </a:r>
            <a:r>
              <a:rPr lang="cs-CZ" sz="1400" dirty="0"/>
              <a:t>u akumulačních nádrží uznat vystrojení nádrže a přívodní potrubí, v případě opětovného využití srážkové vody (např. splachování) zdravotně technické instalace v objektech</a:t>
            </a:r>
            <a:r>
              <a:rPr lang="cs-CZ" sz="1400" dirty="0" smtClean="0"/>
              <a:t>.</a:t>
            </a:r>
          </a:p>
          <a:p>
            <a:pPr lvl="0" algn="just"/>
            <a:r>
              <a:rPr lang="cs-CZ" sz="1400" dirty="0"/>
              <a:t>Za nezpůsobilé výdaje </a:t>
            </a:r>
            <a:r>
              <a:rPr lang="cs-CZ" sz="1400" dirty="0" smtClean="0"/>
              <a:t>jsou </a:t>
            </a:r>
            <a:r>
              <a:rPr lang="cs-CZ" sz="1400" dirty="0"/>
              <a:t>považovány výdaje za dešťovou kanalizaci, způso­bilým výdajem jsou nezbytné části, které slouží k vyústění a připojení předčištění</a:t>
            </a:r>
            <a:r>
              <a:rPr lang="cs-CZ" sz="1400" dirty="0" smtClean="0"/>
              <a:t>.</a:t>
            </a:r>
          </a:p>
          <a:p>
            <a:pPr algn="just"/>
            <a:r>
              <a:rPr lang="cs-CZ" sz="1400" dirty="0"/>
              <a:t>Za nezpůsobilé výdaje </a:t>
            </a:r>
            <a:r>
              <a:rPr lang="cs-CZ" sz="1400" dirty="0" smtClean="0"/>
              <a:t>jsou </a:t>
            </a:r>
            <a:r>
              <a:rPr lang="cs-CZ" sz="1400" dirty="0"/>
              <a:t>považovány výdaje pro řešení rozvojové plochy, výdaje na závlahové </a:t>
            </a:r>
            <a:r>
              <a:rPr lang="cs-CZ" sz="1400" dirty="0" smtClean="0"/>
              <a:t>systémy </a:t>
            </a:r>
            <a:r>
              <a:rPr lang="cs-CZ" sz="1400" dirty="0"/>
              <a:t>(s výjimkou pevně zabudovaných závlahových systémů u výstaveb </a:t>
            </a:r>
            <a:r>
              <a:rPr lang="cs-CZ" sz="1400" dirty="0" smtClean="0"/>
              <a:t>střech s </a:t>
            </a:r>
            <a:r>
              <a:rPr lang="cs-CZ" sz="1400" dirty="0"/>
              <a:t>akumulační schopností a přestaveb konstrukcí střech s okamžitým odtokem srážkové vody na </a:t>
            </a:r>
            <a:r>
              <a:rPr lang="cs-CZ" sz="1400" dirty="0" smtClean="0"/>
              <a:t>povrchy s </a:t>
            </a:r>
            <a:r>
              <a:rPr lang="cs-CZ" sz="1400" dirty="0"/>
              <a:t>akumulační schopností) a výdaje na okrasné a květinové záhony</a:t>
            </a:r>
            <a:r>
              <a:rPr lang="cs-CZ" sz="1400" dirty="0" smtClean="0"/>
              <a:t>.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1026" name="Picture 2" descr="L:\DOKUMENTY K SC 1.3 A 1.4\Podklady od Tomáše Justa - AOPK ČR - 2017-05-02\FOTOGRAFIE DO PREZENTACE - ÚPRAVY\ČZU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601925" cy="23399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DOKUMENTY K SC 1.3 A 1.4\Podklady od Tomáše Justa - AOPK ČR - 2017-05-02\FOTOGRAFIE DO PREZENTACE - ÚPRAVY\ČZU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717032"/>
            <a:ext cx="3601922" cy="23399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9"/>
            <a:ext cx="8136135" cy="562074"/>
          </a:xfrm>
        </p:spPr>
        <p:txBody>
          <a:bodyPr/>
          <a:lstStyle/>
          <a:p>
            <a:r>
              <a:rPr lang="cs-CZ" altLang="cs-CZ" sz="2000" dirty="0"/>
              <a:t>Aktivita </a:t>
            </a:r>
            <a:r>
              <a:rPr lang="cs-CZ" altLang="cs-CZ" sz="2000" dirty="0" smtClean="0"/>
              <a:t>1.3.2 </a:t>
            </a:r>
            <a:r>
              <a:rPr lang="cs-CZ" altLang="cs-CZ" sz="2000" dirty="0"/>
              <a:t>– Z</a:t>
            </a:r>
            <a:r>
              <a:rPr lang="cs-CZ" sz="2000" dirty="0" smtClean="0"/>
              <a:t>elené střechy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4145"/>
            <a:ext cx="3456000" cy="23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64145"/>
            <a:ext cx="3451682" cy="23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57" y="3645024"/>
            <a:ext cx="3505642" cy="23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6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9"/>
            <a:ext cx="8136135" cy="562074"/>
          </a:xfrm>
        </p:spPr>
        <p:txBody>
          <a:bodyPr/>
          <a:lstStyle/>
          <a:p>
            <a:r>
              <a:rPr lang="cs-CZ" altLang="cs-CZ" sz="2000" dirty="0"/>
              <a:t>Aktivita </a:t>
            </a:r>
            <a:r>
              <a:rPr lang="cs-CZ" altLang="cs-CZ" sz="2000" dirty="0" smtClean="0"/>
              <a:t>1.3.2 </a:t>
            </a:r>
            <a:r>
              <a:rPr lang="cs-CZ" altLang="cs-CZ" sz="2000" dirty="0"/>
              <a:t>– </a:t>
            </a:r>
            <a:r>
              <a:rPr lang="cs-CZ" altLang="cs-CZ" sz="2000" dirty="0" smtClean="0"/>
              <a:t>Odvodnění parkoviště do zasakovacího pasu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84" y="939955"/>
            <a:ext cx="3071688" cy="23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44" y="947345"/>
            <a:ext cx="3071689" cy="23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44" y="3573016"/>
            <a:ext cx="3071689" cy="23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9" y="3573016"/>
            <a:ext cx="3071689" cy="23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6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064500" cy="706437"/>
          </a:xfrm>
        </p:spPr>
        <p:txBody>
          <a:bodyPr/>
          <a:lstStyle/>
          <a:p>
            <a:pPr algn="just" eaLnBrk="1" hangingPunct="1"/>
            <a:r>
              <a:rPr lang="cs-CZ" altLang="cs-CZ" sz="2000" dirty="0" smtClean="0"/>
              <a:t>Aktivita</a:t>
            </a:r>
            <a:r>
              <a:rPr lang="cs-CZ" sz="2000" dirty="0"/>
              <a:t> </a:t>
            </a:r>
            <a:r>
              <a:rPr lang="cs-CZ" altLang="cs-CZ" sz="2000" dirty="0" smtClean="0"/>
              <a:t>1.3.3 – Obnovení, výstavba a rekonstrukce, případně modernizace vodních děl sloužící povodňové ochraně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196975"/>
            <a:ext cx="8104187" cy="45354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sz="1400" b="1" dirty="0" smtClean="0">
                <a:solidFill>
                  <a:srgbClr val="000000"/>
                </a:solidFill>
              </a:rPr>
              <a:t>Typy podporovaných projektů:</a:t>
            </a:r>
          </a:p>
          <a:p>
            <a:endParaRPr lang="cs-CZ" altLang="cs-CZ" sz="1400" b="1" dirty="0" smtClean="0">
              <a:solidFill>
                <a:srgbClr val="000000"/>
              </a:solidFill>
            </a:endParaRPr>
          </a:p>
          <a:p>
            <a:pPr algn="just"/>
            <a:r>
              <a:rPr lang="cs-CZ" sz="1400" dirty="0"/>
              <a:t>obnova, výstavba a rekonstrukce ochranných nádrží (suchých nádrží, retenčních </a:t>
            </a:r>
            <a:r>
              <a:rPr lang="cs-CZ" sz="1400" dirty="0" smtClean="0"/>
              <a:t>nádrží a </a:t>
            </a:r>
            <a:r>
              <a:rPr lang="cs-CZ" sz="1400" dirty="0"/>
              <a:t>poldrů</a:t>
            </a:r>
            <a:r>
              <a:rPr lang="cs-CZ" sz="1400" dirty="0" smtClean="0"/>
              <a:t>)</a:t>
            </a:r>
            <a:r>
              <a:rPr lang="cs-CZ" altLang="cs-CZ" sz="1400" dirty="0" smtClean="0">
                <a:solidFill>
                  <a:srgbClr val="000000"/>
                </a:solidFill>
              </a:rPr>
              <a:t>,</a:t>
            </a:r>
            <a:endParaRPr lang="cs-CZ" altLang="cs-CZ" sz="1400" dirty="0">
              <a:solidFill>
                <a:srgbClr val="000000"/>
              </a:solidFill>
            </a:endParaRPr>
          </a:p>
          <a:p>
            <a:pPr algn="just"/>
            <a:r>
              <a:rPr lang="cs-CZ" sz="1400" dirty="0"/>
              <a:t>vybudování nebo rekonstrukce bezpečnostních přelivů na stávajících vodních nádržích včetně technických objektů souvisejících s bezpečností vodního </a:t>
            </a:r>
            <a:r>
              <a:rPr lang="cs-CZ" sz="1400" dirty="0" smtClean="0"/>
              <a:t>díla</a:t>
            </a:r>
            <a:r>
              <a:rPr lang="cs-CZ" altLang="cs-CZ" sz="1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292" name="Zástupný symbol pro číslo snímku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41706D2-FC0F-4983-9B86-9B8CD09333EE}" type="slidenum">
              <a:rPr lang="cs-CZ" altLang="cs-CZ" sz="1400" smtClean="0">
                <a:solidFill>
                  <a:srgbClr val="73767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cs-CZ" altLang="cs-CZ" sz="1400" smtClean="0">
              <a:solidFill>
                <a:srgbClr val="73767D"/>
              </a:solidFill>
              <a:latin typeface="Arial" charset="0"/>
            </a:endParaRPr>
          </a:p>
        </p:txBody>
      </p:sp>
      <p:pic>
        <p:nvPicPr>
          <p:cNvPr id="6146" name="Picture 2" descr="L:\DOKUMENTY K SC 1.3 A 1.4\Podklady od Tomáše Justa - AOPK ČR - 2017-05-02\FOTOGRAFIE DO PREZENTACE - ÚPRAVY\Regulační a výpustný objekt suché nádrže nad obcí Dirlew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836333" cy="28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274638"/>
            <a:ext cx="8208912" cy="562073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Aktivita 1.3.3 – </a:t>
            </a:r>
            <a:r>
              <a:rPr lang="cs-CZ" altLang="cs-CZ" sz="2000" dirty="0" smtClean="0"/>
              <a:t>Ochranné nádrže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980728"/>
            <a:ext cx="8104188" cy="5112568"/>
          </a:xfrm>
        </p:spPr>
        <p:txBody>
          <a:bodyPr/>
          <a:lstStyle/>
          <a:p>
            <a:pPr algn="just"/>
            <a:r>
              <a:rPr lang="cs-CZ" altLang="cs-CZ" sz="1400" b="1" dirty="0" smtClean="0">
                <a:solidFill>
                  <a:srgbClr val="000000"/>
                </a:solidFill>
              </a:rPr>
              <a:t>Suchá nádrž</a:t>
            </a:r>
            <a:r>
              <a:rPr lang="cs-CZ" altLang="cs-CZ" sz="1400" dirty="0" smtClean="0">
                <a:solidFill>
                  <a:srgbClr val="000000"/>
                </a:solidFill>
              </a:rPr>
              <a:t> – Vodní nádrž určená k ochraně před účinky povodní, ve které je celkový objem nádrže téměř shodný se součtem ovladatelného a neovladatelného ochranného prostoru; plní retenční funkci a snižuje povodňový průtok ve vodním toku; může mít v poměru k celkovému objemu zanedbatelné stálé nadržení, které plní krajinotvornou či ekologickou funkci.</a:t>
            </a:r>
          </a:p>
          <a:p>
            <a:pPr algn="just"/>
            <a:r>
              <a:rPr lang="cs-CZ" altLang="cs-CZ" sz="1400" b="1" dirty="0" smtClean="0">
                <a:solidFill>
                  <a:srgbClr val="000000"/>
                </a:solidFill>
              </a:rPr>
              <a:t>Retenční nádrž</a:t>
            </a:r>
            <a:r>
              <a:rPr lang="cs-CZ" altLang="cs-CZ" sz="1400" dirty="0" smtClean="0">
                <a:solidFill>
                  <a:srgbClr val="000000"/>
                </a:solidFill>
              </a:rPr>
              <a:t> – Vodní nádrž určená k ochraně před účinky povodní, která plní retenční funkci a</a:t>
            </a:r>
            <a:r>
              <a:rPr lang="cs-CZ" sz="1400" dirty="0"/>
              <a:t> </a:t>
            </a:r>
            <a:r>
              <a:rPr lang="cs-CZ" altLang="cs-CZ" sz="1400" dirty="0" smtClean="0">
                <a:solidFill>
                  <a:srgbClr val="000000"/>
                </a:solidFill>
              </a:rPr>
              <a:t>snižuje povodňový průtok ve vodním toku, a ve které objem prostoru stálého nadržení je menší než 20 % celkového objemu nádrže; hladina stálého nadržení přitom plní funkci zajišťující zvýšení bezpečnosti a spolehlivosti hráze vodní nádrže.</a:t>
            </a:r>
          </a:p>
          <a:p>
            <a:pPr algn="just"/>
            <a:r>
              <a:rPr lang="cs-CZ" altLang="cs-CZ" sz="1400" b="1" dirty="0" smtClean="0">
                <a:solidFill>
                  <a:srgbClr val="000000"/>
                </a:solidFill>
              </a:rPr>
              <a:t>Poldr</a:t>
            </a:r>
            <a:r>
              <a:rPr lang="cs-CZ" altLang="cs-CZ" sz="1400" dirty="0" smtClean="0">
                <a:solidFill>
                  <a:srgbClr val="000000"/>
                </a:solidFill>
              </a:rPr>
              <a:t> – Uměle vytvořený prostor přiléhající k vodnímu toku, který při povodni zadržuje vodu, plní retenční funkci a snižuje tak povodňový průtok ve vodním toku; po průchodu povodňové vlny se</a:t>
            </a:r>
            <a:r>
              <a:rPr lang="cs-CZ" altLang="cs-CZ" sz="1400" dirty="0" smtClean="0"/>
              <a:t> </a:t>
            </a:r>
            <a:r>
              <a:rPr lang="cs-CZ" altLang="cs-CZ" sz="1400" dirty="0" smtClean="0">
                <a:solidFill>
                  <a:srgbClr val="000000"/>
                </a:solidFill>
              </a:rPr>
              <a:t>ochranný prostor vyprázdní; záplavová oblast se obvykle zemědělsky nebo lesnicky využívá.</a:t>
            </a:r>
          </a:p>
          <a:p>
            <a:pPr algn="just"/>
            <a:endParaRPr lang="cs-CZ" altLang="cs-CZ" sz="14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cs-CZ" sz="1400" dirty="0" smtClean="0"/>
              <a:t>V</a:t>
            </a:r>
            <a:r>
              <a:rPr lang="cs-CZ" sz="1400" dirty="0"/>
              <a:t> případě výstavby suchých nádrží a retenčních nádrží se musí jednat o vodní díla, jejichž výstavba bude povolena příslušným vodoprávním úřadem a při jejichž realizaci je třeba zajišťovat migrační prostupnost toků pro vodní živočichy, pokud je to technicky proveditelné, nákladově úměrné a pokud to není v principiálním rozporu s požadavkem zajištění protipovodňové ochrany, jak plyne </a:t>
            </a:r>
            <a:r>
              <a:rPr lang="cs-CZ" sz="1400" dirty="0" smtClean="0"/>
              <a:t>z</a:t>
            </a:r>
            <a:r>
              <a:rPr lang="cs-CZ" sz="1400" dirty="0"/>
              <a:t> </a:t>
            </a:r>
            <a:r>
              <a:rPr lang="cs-CZ" sz="1400" dirty="0" smtClean="0"/>
              <a:t>§</a:t>
            </a:r>
            <a:r>
              <a:rPr lang="cs-CZ" sz="1400" dirty="0"/>
              <a:t> </a:t>
            </a:r>
            <a:r>
              <a:rPr lang="cs-CZ" sz="1400" dirty="0" smtClean="0"/>
              <a:t>15 </a:t>
            </a:r>
            <a:r>
              <a:rPr lang="cs-CZ" sz="1400" dirty="0"/>
              <a:t>odst. 6 zákona o vodách v platném znění.</a:t>
            </a:r>
            <a:endParaRPr lang="cs-CZ" altLang="cs-CZ" sz="1400" dirty="0" smtClean="0">
              <a:solidFill>
                <a:srgbClr val="000000"/>
              </a:solidFill>
            </a:endParaRPr>
          </a:p>
        </p:txBody>
      </p:sp>
      <p:sp>
        <p:nvSpPr>
          <p:cNvPr id="13316" name="Zástupný symbol pro číslo snímku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96FAAB9-5AD5-4DBA-8C20-12A48F461505}" type="slidenum">
              <a:rPr lang="cs-CZ" altLang="cs-CZ" sz="1400" smtClean="0">
                <a:solidFill>
                  <a:srgbClr val="73767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cs-CZ" altLang="cs-CZ" sz="1400" smtClean="0">
              <a:solidFill>
                <a:srgbClr val="73767D"/>
              </a:solidFill>
              <a:latin typeface="Arial" charset="0"/>
            </a:endParaRPr>
          </a:p>
        </p:txBody>
      </p:sp>
      <p:pic>
        <p:nvPicPr>
          <p:cNvPr id="1026" name="Picture 2" descr="L:\DOKUMENTY K SC 1.3 A 1.4\Podklady od Tomáše Justa - AOPK ČR - 2017-05-02\FOTOGRAFIE DO PREZENTACE - 1.3.4 a 1.4\SMALL\ochranna nadr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2961441" cy="14401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274639"/>
            <a:ext cx="8208912" cy="562074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Aktivita </a:t>
            </a:r>
            <a:r>
              <a:rPr lang="cs-CZ" altLang="cs-CZ" sz="2000" dirty="0" smtClean="0"/>
              <a:t>1.3.3 </a:t>
            </a:r>
            <a:r>
              <a:rPr lang="cs-CZ" altLang="cs-CZ" sz="2000" dirty="0"/>
              <a:t>– Specifická kritéria přijatelnosti (výběr)</a:t>
            </a:r>
            <a:endParaRPr lang="cs-CZ" altLang="cs-CZ" sz="2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980728"/>
            <a:ext cx="8136706" cy="4896197"/>
          </a:xfrm>
        </p:spPr>
        <p:txBody>
          <a:bodyPr/>
          <a:lstStyle/>
          <a:p>
            <a:pPr algn="just"/>
            <a:r>
              <a:rPr lang="cs-CZ" altLang="cs-CZ" sz="1400" dirty="0" smtClean="0">
                <a:solidFill>
                  <a:srgbClr val="000000"/>
                </a:solidFill>
              </a:rPr>
              <a:t>Projekt </a:t>
            </a:r>
            <a:r>
              <a:rPr lang="cs-CZ" altLang="cs-CZ" sz="1400" dirty="0">
                <a:solidFill>
                  <a:srgbClr val="000000"/>
                </a:solidFill>
              </a:rPr>
              <a:t>na výstavbu ochranné nádrže obsahuje posouzení transformačního účinku protipovodňového opatření a </a:t>
            </a:r>
            <a:r>
              <a:rPr lang="cs-CZ" altLang="cs-CZ" sz="1400" dirty="0" smtClean="0">
                <a:solidFill>
                  <a:srgbClr val="000000"/>
                </a:solidFill>
              </a:rPr>
              <a:t>snižuje </a:t>
            </a:r>
            <a:r>
              <a:rPr lang="cs-CZ" altLang="cs-CZ" sz="1400" dirty="0">
                <a:solidFill>
                  <a:srgbClr val="000000"/>
                </a:solidFill>
              </a:rPr>
              <a:t>povodňové riziko v zastavěném území. Pozn.: </a:t>
            </a:r>
            <a:r>
              <a:rPr lang="cs-CZ" altLang="cs-CZ" sz="1400" dirty="0" smtClean="0">
                <a:solidFill>
                  <a:srgbClr val="000000"/>
                </a:solidFill>
              </a:rPr>
              <a:t>V </a:t>
            </a:r>
            <a:r>
              <a:rPr lang="cs-CZ" altLang="cs-CZ" sz="1400" dirty="0">
                <a:solidFill>
                  <a:srgbClr val="000000"/>
                </a:solidFill>
              </a:rPr>
              <a:t>projektové dokumentaci musí být doložen výpočet snížení </a:t>
            </a:r>
            <a:r>
              <a:rPr lang="cs-CZ" altLang="cs-CZ" sz="1400" dirty="0" smtClean="0">
                <a:solidFill>
                  <a:srgbClr val="000000"/>
                </a:solidFill>
              </a:rPr>
              <a:t>povodňového </a:t>
            </a:r>
            <a:r>
              <a:rPr lang="cs-CZ" altLang="cs-CZ" sz="1400" dirty="0">
                <a:solidFill>
                  <a:srgbClr val="000000"/>
                </a:solidFill>
              </a:rPr>
              <a:t>rizika pro ohroženou obec (ohrožené objekty a ohrožené obyvatele v obci) při </a:t>
            </a:r>
            <a:r>
              <a:rPr lang="cs-CZ" altLang="cs-CZ" sz="1400" dirty="0" smtClean="0">
                <a:solidFill>
                  <a:srgbClr val="000000"/>
                </a:solidFill>
              </a:rPr>
              <a:t>návrhovém průtoku. V </a:t>
            </a:r>
            <a:r>
              <a:rPr lang="cs-CZ" altLang="cs-CZ" sz="1400" dirty="0">
                <a:solidFill>
                  <a:srgbClr val="000000"/>
                </a:solidFill>
              </a:rPr>
              <a:t>projektové dokumentaci musí být doložena existence povodňového rizika v ohrožené obci (existence ohrožených objektů a  ohrožených obyvatel v obci) a musí být doloženo a popsáno, jak bude realizací opatření sníženo povodňové riziko pro ohroženou obec – např. uvedením snížení počtu ohrožených objektů, uvedením zmenšení plošného rozsahu zaplaveného území (ohrožených objektů) po realizaci opatření.</a:t>
            </a:r>
          </a:p>
          <a:p>
            <a:pPr algn="just"/>
            <a:r>
              <a:rPr lang="cs-CZ" altLang="cs-CZ" sz="1400" dirty="0" smtClean="0">
                <a:solidFill>
                  <a:srgbClr val="000000"/>
                </a:solidFill>
              </a:rPr>
              <a:t>Projekt </a:t>
            </a:r>
            <a:r>
              <a:rPr lang="cs-CZ" altLang="cs-CZ" sz="1400" dirty="0">
                <a:solidFill>
                  <a:srgbClr val="000000"/>
                </a:solidFill>
              </a:rPr>
              <a:t>na výstavbu či rekonstrukci bezpečnostního přelivu obsahuje doložení snížení povodňového rizika dále po toku ve formě posouzení snížení povodňového rizika (např. snížení rizika protržení hráze vodní nádrže při návrhovém průtoku) pro </a:t>
            </a:r>
            <a:r>
              <a:rPr lang="cs-CZ" altLang="cs-CZ" sz="1400" dirty="0" smtClean="0">
                <a:solidFill>
                  <a:srgbClr val="000000"/>
                </a:solidFill>
              </a:rPr>
              <a:t>ohroženou </a:t>
            </a:r>
            <a:r>
              <a:rPr lang="cs-CZ" altLang="cs-CZ" sz="1400" dirty="0">
                <a:solidFill>
                  <a:srgbClr val="000000"/>
                </a:solidFill>
              </a:rPr>
              <a:t>obec vybudováním kapacitního bezpečnostního přelivu (oproti stávajícímu neexistujícímu či nekapacitnímu bezpečnostnímu přelivu</a:t>
            </a:r>
            <a:r>
              <a:rPr lang="cs-CZ" altLang="cs-CZ" sz="1400" dirty="0" smtClean="0">
                <a:solidFill>
                  <a:srgbClr val="000000"/>
                </a:solidFill>
              </a:rPr>
              <a:t>).</a:t>
            </a:r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11268" name="Zástupný symbol pro číslo snímku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C87CD99-AC78-473A-B13D-42CB6B0CA406}" type="slidenum">
              <a:rPr lang="cs-CZ" altLang="cs-CZ" sz="1400" smtClean="0">
                <a:solidFill>
                  <a:srgbClr val="73767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cs-CZ" altLang="cs-CZ" sz="1400" smtClean="0">
              <a:solidFill>
                <a:srgbClr val="73767D"/>
              </a:solidFill>
              <a:latin typeface="Arial" charset="0"/>
            </a:endParaRPr>
          </a:p>
        </p:txBody>
      </p:sp>
      <p:pic>
        <p:nvPicPr>
          <p:cNvPr id="7170" name="Picture 2" descr="L:\DOKUMENTY K SC 1.3 A 1.4\Podklady od Tomáše Justa - AOPK ČR - 2017-05-02\FOTOGRAFIE DO PREZENTACE - ÚPRAVY\přeli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04942"/>
            <a:ext cx="2400000" cy="18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0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9"/>
            <a:ext cx="8136135" cy="562074"/>
          </a:xfrm>
        </p:spPr>
        <p:txBody>
          <a:bodyPr/>
          <a:lstStyle/>
          <a:p>
            <a:r>
              <a:rPr lang="cs-CZ" altLang="cs-CZ" sz="2000" dirty="0"/>
              <a:t>Aktivita </a:t>
            </a:r>
            <a:r>
              <a:rPr lang="cs-CZ" altLang="cs-CZ" sz="2000" dirty="0" smtClean="0"/>
              <a:t>1.3.3 </a:t>
            </a:r>
            <a:r>
              <a:rPr lang="cs-CZ" altLang="cs-CZ" sz="2000" dirty="0"/>
              <a:t>– </a:t>
            </a:r>
            <a:r>
              <a:rPr lang="cs-CZ" sz="2000" dirty="0" smtClean="0"/>
              <a:t>Způsobilé výdaje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8136904" cy="4741986"/>
          </a:xfrm>
        </p:spPr>
        <p:txBody>
          <a:bodyPr/>
          <a:lstStyle/>
          <a:p>
            <a:pPr lvl="0" algn="just"/>
            <a:r>
              <a:rPr lang="cs-CZ" sz="1400" dirty="0"/>
              <a:t>Za způsobilé </a:t>
            </a:r>
            <a:r>
              <a:rPr lang="cs-CZ" sz="1400" dirty="0" smtClean="0"/>
              <a:t>výdaje, </a:t>
            </a:r>
            <a:r>
              <a:rPr lang="cs-CZ" sz="1400" dirty="0"/>
              <a:t>typ podporovaných projektů – vybudování nebo rekonstruk­ce bezpečnostních přelivů vodních nádrží, lze uznat jako součást výstavby bezpečnostního přelivu i úpravu hráze (dorovnání hráze) za účelem srovnání nivelety hráze do maximální stávající výšky hráze, opravu hráze, rekonstrukci technických objektů vodního díla (např. požerák, rozdělovací objek­ty na vtoku, výpustné zařízení</a:t>
            </a:r>
            <a:r>
              <a:rPr lang="cs-CZ" sz="1400" dirty="0" smtClean="0"/>
              <a:t>) a odstraňování sedimentů.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pic>
        <p:nvPicPr>
          <p:cNvPr id="5122" name="Picture 2" descr="L:\DOKUMENTY K SC 1.3 A 1.4\Podklady od Tomáše Justa - AOPK ČR - 2017-05-02\FOTOGRAFIE DO PREZENTACE - ÚPRAVY\suchá_nádrž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15" y="2420888"/>
            <a:ext cx="4320000" cy="32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064500" cy="922114"/>
          </a:xfrm>
        </p:spPr>
        <p:txBody>
          <a:bodyPr/>
          <a:lstStyle/>
          <a:p>
            <a:pPr algn="just" eaLnBrk="1" hangingPunct="1"/>
            <a:r>
              <a:rPr lang="cs-CZ" altLang="cs-CZ" sz="2000" dirty="0" smtClean="0"/>
              <a:t>Aktivita</a:t>
            </a:r>
            <a:r>
              <a:rPr lang="cs-CZ" sz="2000" dirty="0"/>
              <a:t> </a:t>
            </a:r>
            <a:r>
              <a:rPr lang="cs-CZ" altLang="cs-CZ" sz="2000" dirty="0" smtClean="0"/>
              <a:t>1.3.4 </a:t>
            </a:r>
            <a:r>
              <a:rPr lang="cs-CZ" altLang="cs-CZ" sz="2000" dirty="0"/>
              <a:t>– Stabilizování a sanace svahových nestabilit </a:t>
            </a:r>
            <a:r>
              <a:rPr lang="cs-CZ" altLang="cs-CZ" sz="2000" dirty="0" smtClean="0"/>
              <a:t>ohrožujících zdraví, majetek </a:t>
            </a:r>
            <a:r>
              <a:rPr lang="cs-CZ" altLang="cs-CZ" sz="2000" dirty="0"/>
              <a:t>a bezpečnost obsažených v </a:t>
            </a:r>
            <a:r>
              <a:rPr lang="cs-CZ" altLang="cs-CZ" sz="2000" dirty="0" smtClean="0"/>
              <a:t>„Registru </a:t>
            </a:r>
            <a:r>
              <a:rPr lang="cs-CZ" altLang="cs-CZ" sz="2000" dirty="0"/>
              <a:t>svahových </a:t>
            </a:r>
            <a:r>
              <a:rPr lang="cs-CZ" altLang="cs-CZ" sz="2000" dirty="0" smtClean="0"/>
              <a:t>nestabilit“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412775"/>
            <a:ext cx="8104187" cy="43196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sz="1400" b="1" dirty="0" smtClean="0">
                <a:solidFill>
                  <a:srgbClr val="000000"/>
                </a:solidFill>
              </a:rPr>
              <a:t>Typy podporovaných projektů:</a:t>
            </a:r>
          </a:p>
          <a:p>
            <a:endParaRPr lang="cs-CZ" altLang="cs-CZ" sz="1400" b="1" dirty="0" smtClean="0">
              <a:solidFill>
                <a:srgbClr val="000000"/>
              </a:solidFill>
            </a:endParaRPr>
          </a:p>
          <a:p>
            <a:r>
              <a:rPr lang="cs-CZ" sz="1400" dirty="0"/>
              <a:t>stabilizování a sanace svahových nestabilit ohrožujících zdraví, majetek a </a:t>
            </a:r>
            <a:r>
              <a:rPr lang="cs-CZ" sz="1400" dirty="0" smtClean="0"/>
              <a:t>bezpečnost, které </a:t>
            </a:r>
            <a:r>
              <a:rPr lang="cs-CZ" sz="1400" dirty="0"/>
              <a:t>jsou evidovány a kategorizovány v „Registru svahových nestabilit“</a:t>
            </a:r>
            <a:r>
              <a:rPr lang="cs-CZ" altLang="cs-CZ" sz="1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292" name="Zástupný symbol pro číslo snímku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41706D2-FC0F-4983-9B86-9B8CD09333EE}" type="slidenum">
              <a:rPr lang="cs-CZ" altLang="cs-CZ" sz="1400" smtClean="0">
                <a:solidFill>
                  <a:srgbClr val="73767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cs-CZ" altLang="cs-CZ" sz="1400" smtClean="0">
              <a:solidFill>
                <a:srgbClr val="73767D"/>
              </a:solidFill>
              <a:latin typeface="Arial" charset="0"/>
            </a:endParaRPr>
          </a:p>
        </p:txBody>
      </p:sp>
      <p:pic>
        <p:nvPicPr>
          <p:cNvPr id="1026" name="Picture 2" descr="L:\DOKUMENTY K SC 1.3 A 1.4\Podklady od Tomáše Justa - AOPK ČR - 2017-05-02\FOTOGRAFIE DO PREZENTACE - 1.3.4 a 1.4\SMALL\skala si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4"/>
          <a:stretch/>
        </p:blipFill>
        <p:spPr bwMode="auto">
          <a:xfrm>
            <a:off x="611560" y="2780928"/>
            <a:ext cx="3604834" cy="27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DOKUMENTY K SC 1.3 A 1.4\Podklady od Tomáše Justa - AOPK ČR - 2017-05-02\FOTOGRAFIE DO PREZENTACE - 1.3.4 a 1.4\SMALL\skala kolej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599634" cy="27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274638"/>
            <a:ext cx="8208912" cy="706437"/>
          </a:xfrm>
        </p:spPr>
        <p:txBody>
          <a:bodyPr/>
          <a:lstStyle/>
          <a:p>
            <a:pPr eaLnBrk="1" hangingPunct="1"/>
            <a:r>
              <a:rPr lang="cs-CZ" altLang="cs-CZ" sz="2000" dirty="0" smtClean="0"/>
              <a:t>Prioritní osa 1, specifický cíl 1.3 – Zajistit povodňovou ochranu intravilánu a hospodaření se srážkovými vodami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1196752"/>
            <a:ext cx="8136706" cy="4753198"/>
          </a:xfrm>
        </p:spPr>
        <p:txBody>
          <a:bodyPr/>
          <a:lstStyle/>
          <a:p>
            <a:pPr algn="just"/>
            <a:r>
              <a:rPr lang="cs-CZ" altLang="cs-CZ" sz="1400" b="1" dirty="0" smtClean="0">
                <a:solidFill>
                  <a:srgbClr val="000000"/>
                </a:solidFill>
              </a:rPr>
              <a:t>Aktivita 1.3.1</a:t>
            </a:r>
            <a:r>
              <a:rPr lang="cs-CZ" altLang="cs-CZ" sz="1400" dirty="0" smtClean="0">
                <a:solidFill>
                  <a:srgbClr val="000000"/>
                </a:solidFill>
              </a:rPr>
              <a:t> – Zprůtočnění nebo zvýšení retenčního potenciálu koryt vodních toků a přilehlých niv, zlepšení přirozených rozlivů</a:t>
            </a:r>
            <a:endParaRPr lang="cs-CZ" altLang="cs-CZ" sz="1400" b="1" dirty="0" smtClean="0">
              <a:solidFill>
                <a:srgbClr val="000000"/>
              </a:solidFill>
            </a:endParaRPr>
          </a:p>
          <a:p>
            <a:pPr algn="just"/>
            <a:r>
              <a:rPr lang="cs-CZ" altLang="cs-CZ" sz="1400" b="1" dirty="0" smtClean="0">
                <a:solidFill>
                  <a:srgbClr val="000000"/>
                </a:solidFill>
              </a:rPr>
              <a:t>Aktivita 1.3.2</a:t>
            </a:r>
            <a:r>
              <a:rPr lang="cs-CZ" altLang="cs-CZ" sz="1400" dirty="0" smtClean="0">
                <a:solidFill>
                  <a:srgbClr val="000000"/>
                </a:solidFill>
              </a:rPr>
              <a:t> – Hospodaření se srážkovými vodami v intravilánu</a:t>
            </a:r>
          </a:p>
          <a:p>
            <a:pPr algn="just"/>
            <a:r>
              <a:rPr lang="cs-CZ" altLang="cs-CZ" sz="1400" b="1" dirty="0" smtClean="0">
                <a:solidFill>
                  <a:srgbClr val="000000"/>
                </a:solidFill>
              </a:rPr>
              <a:t>Aktivita 1.3.3</a:t>
            </a:r>
            <a:r>
              <a:rPr lang="cs-CZ" altLang="cs-CZ" sz="1400" dirty="0" smtClean="0">
                <a:solidFill>
                  <a:srgbClr val="000000"/>
                </a:solidFill>
              </a:rPr>
              <a:t> – Obnovení, výstavba a rekonstrukce, případně modernizace vodních děl sloužící povodňové ochraně</a:t>
            </a:r>
          </a:p>
          <a:p>
            <a:pPr algn="just"/>
            <a:r>
              <a:rPr lang="cs-CZ" altLang="cs-CZ" sz="1400" b="1" dirty="0" smtClean="0">
                <a:solidFill>
                  <a:srgbClr val="000000"/>
                </a:solidFill>
              </a:rPr>
              <a:t>Aktivita 1.3.4 – </a:t>
            </a:r>
            <a:r>
              <a:rPr lang="cs-CZ" altLang="cs-CZ" sz="1400" dirty="0" smtClean="0">
                <a:solidFill>
                  <a:srgbClr val="000000"/>
                </a:solidFill>
              </a:rPr>
              <a:t>Stabilizování </a:t>
            </a:r>
            <a:r>
              <a:rPr lang="cs-CZ" altLang="cs-CZ" sz="1400" dirty="0">
                <a:solidFill>
                  <a:srgbClr val="000000"/>
                </a:solidFill>
              </a:rPr>
              <a:t>a sanace svahových nestabilit ohrožujících zdraví, majetek a bezpečnost obsažených v „Registru svahových nestabilit</a:t>
            </a:r>
            <a:r>
              <a:rPr lang="cs-CZ" altLang="cs-CZ" sz="1400" dirty="0" smtClean="0">
                <a:solidFill>
                  <a:srgbClr val="000000"/>
                </a:solidFill>
              </a:rPr>
              <a:t>“ (není předmětem této prezentace)</a:t>
            </a:r>
          </a:p>
          <a:p>
            <a:pPr marL="0" indent="0" algn="just">
              <a:buNone/>
            </a:pPr>
            <a:endParaRPr lang="cs-CZ" altLang="cs-CZ" sz="14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cs-CZ" sz="1400" dirty="0" smtClean="0"/>
              <a:t>Oprávnění </a:t>
            </a:r>
            <a:r>
              <a:rPr lang="cs-CZ" sz="1400" dirty="0"/>
              <a:t>žadatelé (příjemci podpory</a:t>
            </a:r>
            <a:r>
              <a:rPr lang="cs-CZ" sz="1400" dirty="0" smtClean="0"/>
              <a:t>) jsou </a:t>
            </a:r>
            <a:r>
              <a:rPr lang="cs-CZ" sz="1400" b="1" dirty="0" smtClean="0"/>
              <a:t>veřejné subjekty </a:t>
            </a:r>
            <a:r>
              <a:rPr lang="cs-CZ" sz="1400" dirty="0" smtClean="0"/>
              <a:t>s výjimkou či omezením:</a:t>
            </a:r>
            <a:endParaRPr lang="cs-CZ" altLang="cs-CZ" sz="1400" dirty="0">
              <a:solidFill>
                <a:srgbClr val="000000"/>
              </a:solidFill>
            </a:endParaRPr>
          </a:p>
          <a:p>
            <a:pPr lvl="0" algn="just"/>
            <a:r>
              <a:rPr lang="cs-CZ" sz="1400" dirty="0"/>
              <a:t>nestátní neziskové organizace (obecně prospěšné společnosti, nadace, nadační fondy, ústa­vy, spolky) – kromě opatření výstavby ochranných nádrží,</a:t>
            </a:r>
          </a:p>
          <a:p>
            <a:pPr algn="just"/>
            <a:r>
              <a:rPr lang="cs-CZ" sz="1400" dirty="0" smtClean="0"/>
              <a:t>fyzické </a:t>
            </a:r>
            <a:r>
              <a:rPr lang="cs-CZ" sz="1400" dirty="0"/>
              <a:t>osoby </a:t>
            </a:r>
            <a:r>
              <a:rPr lang="cs-CZ" sz="1400" dirty="0" smtClean="0"/>
              <a:t>podnikající a </a:t>
            </a:r>
            <a:r>
              <a:rPr lang="cs-CZ" sz="1400" b="1" dirty="0" smtClean="0"/>
              <a:t>nepodnikající </a:t>
            </a:r>
            <a:r>
              <a:rPr lang="cs-CZ" sz="1400" dirty="0" smtClean="0"/>
              <a:t>mohou žádat o podporu pouze v rámci</a:t>
            </a:r>
            <a:r>
              <a:rPr lang="cs-CZ" sz="1400" dirty="0"/>
              <a:t> </a:t>
            </a:r>
            <a:r>
              <a:rPr lang="cs-CZ" sz="1400" dirty="0" smtClean="0"/>
              <a:t>aktivity 1.3.3, ale nikoliv na</a:t>
            </a:r>
            <a:r>
              <a:rPr lang="cs-CZ" sz="1400" dirty="0"/>
              <a:t> </a:t>
            </a:r>
            <a:r>
              <a:rPr lang="cs-CZ" sz="1400" dirty="0" smtClean="0"/>
              <a:t>opatření – výstavba </a:t>
            </a:r>
            <a:r>
              <a:rPr lang="cs-CZ" sz="1400" dirty="0"/>
              <a:t>ochranných </a:t>
            </a:r>
            <a:r>
              <a:rPr lang="cs-CZ" sz="1400" dirty="0" smtClean="0"/>
              <a:t>nádrží.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cs-CZ" altLang="cs-CZ" sz="1400" dirty="0">
                <a:solidFill>
                  <a:srgbClr val="000000"/>
                </a:solidFill>
              </a:rPr>
              <a:t>Podpora u výše uvedených aktivit je </a:t>
            </a:r>
            <a:r>
              <a:rPr lang="cs-CZ" altLang="cs-CZ" sz="1400" b="1" dirty="0">
                <a:solidFill>
                  <a:srgbClr val="000000"/>
                </a:solidFill>
              </a:rPr>
              <a:t>85 % </a:t>
            </a:r>
            <a:r>
              <a:rPr lang="cs-CZ" altLang="cs-CZ" sz="1400" dirty="0">
                <a:solidFill>
                  <a:srgbClr val="000000"/>
                </a:solidFill>
              </a:rPr>
              <a:t>z celkových způsobilých výdajů výjimkou budování propustných zpevněných povrchů, kde bude podpora poskytována ve výši </a:t>
            </a:r>
            <a:r>
              <a:rPr lang="cs-CZ" altLang="cs-CZ" sz="1400" b="1" dirty="0">
                <a:solidFill>
                  <a:srgbClr val="000000"/>
                </a:solidFill>
              </a:rPr>
              <a:t>30 % </a:t>
            </a:r>
            <a:r>
              <a:rPr lang="cs-CZ" sz="1400" dirty="0"/>
              <a:t>z </a:t>
            </a:r>
            <a:r>
              <a:rPr lang="cs-CZ" altLang="cs-CZ" sz="1400" dirty="0">
                <a:solidFill>
                  <a:srgbClr val="000000"/>
                </a:solidFill>
              </a:rPr>
              <a:t>celkových způsobilých </a:t>
            </a:r>
            <a:r>
              <a:rPr lang="cs-CZ" altLang="cs-CZ" sz="1400" dirty="0" smtClean="0">
                <a:solidFill>
                  <a:srgbClr val="000000"/>
                </a:solidFill>
              </a:rPr>
              <a:t>výdajů a odstranění sedimentů, </a:t>
            </a:r>
            <a:r>
              <a:rPr lang="cs-CZ" altLang="cs-CZ" sz="1400" dirty="0">
                <a:solidFill>
                  <a:srgbClr val="000000"/>
                </a:solidFill>
              </a:rPr>
              <a:t>kde bude podpora poskytována ve výši </a:t>
            </a:r>
            <a:r>
              <a:rPr lang="cs-CZ" altLang="cs-CZ" sz="1400" b="1" dirty="0" smtClean="0">
                <a:solidFill>
                  <a:srgbClr val="000000"/>
                </a:solidFill>
              </a:rPr>
              <a:t>40 </a:t>
            </a:r>
            <a:r>
              <a:rPr lang="cs-CZ" altLang="cs-CZ" sz="1400" b="1" dirty="0">
                <a:solidFill>
                  <a:srgbClr val="000000"/>
                </a:solidFill>
              </a:rPr>
              <a:t>% </a:t>
            </a:r>
            <a:r>
              <a:rPr lang="cs-CZ" sz="1400" dirty="0"/>
              <a:t>z </a:t>
            </a:r>
            <a:r>
              <a:rPr lang="cs-CZ" altLang="cs-CZ" sz="1400" dirty="0">
                <a:solidFill>
                  <a:srgbClr val="000000"/>
                </a:solidFill>
              </a:rPr>
              <a:t>celkových způsobilých výdajů</a:t>
            </a:r>
          </a:p>
          <a:p>
            <a:pPr marL="0" indent="0">
              <a:buNone/>
            </a:pPr>
            <a:endParaRPr lang="cs-CZ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400" dirty="0" smtClean="0"/>
              <a:t>Minimální </a:t>
            </a:r>
            <a:r>
              <a:rPr lang="cs-CZ" sz="1400" dirty="0"/>
              <a:t>způsobilé přímé realizační výdaje na projekt </a:t>
            </a:r>
            <a:r>
              <a:rPr lang="cs-CZ" sz="1400" dirty="0" smtClean="0"/>
              <a:t>jsou </a:t>
            </a:r>
            <a:r>
              <a:rPr lang="cs-CZ" sz="1400" dirty="0"/>
              <a:t>stanoveny na 200 000 Kč </a:t>
            </a:r>
            <a:r>
              <a:rPr lang="cs-CZ" sz="1400" dirty="0" smtClean="0"/>
              <a:t>bez DPH.</a:t>
            </a:r>
            <a:endParaRPr lang="cs-CZ" altLang="cs-CZ" sz="1400" dirty="0" smtClean="0">
              <a:solidFill>
                <a:srgbClr val="000000"/>
              </a:solidFill>
            </a:endParaRPr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E602498-8F8E-4EFF-9E68-2D1656FC311E}" type="slidenum">
              <a:rPr lang="cs-CZ" altLang="cs-CZ" sz="1400" smtClean="0">
                <a:solidFill>
                  <a:srgbClr val="73767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cs-CZ" sz="1400" dirty="0" smtClean="0">
              <a:solidFill>
                <a:srgbClr val="73767D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274639"/>
            <a:ext cx="8208912" cy="562074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Aktivita </a:t>
            </a:r>
            <a:r>
              <a:rPr lang="cs-CZ" altLang="cs-CZ" sz="2000" dirty="0" smtClean="0"/>
              <a:t>1.3.4 </a:t>
            </a:r>
            <a:r>
              <a:rPr lang="cs-CZ" altLang="cs-CZ" sz="2000" dirty="0"/>
              <a:t>– Specifická kritéria </a:t>
            </a:r>
            <a:r>
              <a:rPr lang="cs-CZ" altLang="cs-CZ" sz="2000" dirty="0" smtClean="0"/>
              <a:t>přijatelnosti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980728"/>
            <a:ext cx="8136706" cy="4896197"/>
          </a:xfrm>
        </p:spPr>
        <p:txBody>
          <a:bodyPr/>
          <a:lstStyle/>
          <a:p>
            <a:pPr algn="just"/>
            <a:r>
              <a:rPr lang="cs-CZ" altLang="cs-CZ" sz="1400" dirty="0">
                <a:solidFill>
                  <a:srgbClr val="000000"/>
                </a:solidFill>
              </a:rPr>
              <a:t>Svahová nestabilita je k datu podání žádosti evidována v Registru </a:t>
            </a:r>
            <a:r>
              <a:rPr lang="cs-CZ" altLang="cs-CZ" sz="1400" dirty="0" smtClean="0">
                <a:solidFill>
                  <a:srgbClr val="000000"/>
                </a:solidFill>
              </a:rPr>
              <a:t>svahových nestabilit </a:t>
            </a:r>
            <a:r>
              <a:rPr lang="cs-CZ" altLang="cs-CZ" sz="1400" dirty="0">
                <a:solidFill>
                  <a:srgbClr val="000000"/>
                </a:solidFill>
              </a:rPr>
              <a:t>ČGS a </a:t>
            </a:r>
            <a:r>
              <a:rPr lang="cs-CZ" altLang="cs-CZ" sz="1400" dirty="0" smtClean="0">
                <a:solidFill>
                  <a:srgbClr val="000000"/>
                </a:solidFill>
              </a:rPr>
              <a:t>v</a:t>
            </a:r>
            <a:r>
              <a:rPr lang="cs-CZ" sz="1400" dirty="0"/>
              <a:t> </a:t>
            </a:r>
            <a:r>
              <a:rPr lang="cs-CZ" altLang="cs-CZ" sz="1400" dirty="0" smtClean="0">
                <a:solidFill>
                  <a:srgbClr val="000000"/>
                </a:solidFill>
              </a:rPr>
              <a:t>aktuálním </a:t>
            </a:r>
            <a:r>
              <a:rPr lang="cs-CZ" altLang="cs-CZ" sz="1400" dirty="0">
                <a:solidFill>
                  <a:srgbClr val="000000"/>
                </a:solidFill>
              </a:rPr>
              <a:t>odborném posouzení Českou geologickou </a:t>
            </a:r>
            <a:r>
              <a:rPr lang="cs-CZ" altLang="cs-CZ" sz="1400" dirty="0" smtClean="0">
                <a:solidFill>
                  <a:srgbClr val="000000"/>
                </a:solidFill>
              </a:rPr>
              <a:t>službou (ČGS</a:t>
            </a:r>
            <a:r>
              <a:rPr lang="cs-CZ" altLang="cs-CZ" sz="1400" dirty="0">
                <a:solidFill>
                  <a:srgbClr val="000000"/>
                </a:solidFill>
              </a:rPr>
              <a:t>) bude v tomto registru, nebo případně v samostatném posudku </a:t>
            </a:r>
            <a:r>
              <a:rPr lang="cs-CZ" altLang="cs-CZ" sz="1400" dirty="0" smtClean="0">
                <a:solidFill>
                  <a:srgbClr val="000000"/>
                </a:solidFill>
              </a:rPr>
              <a:t>zařazena do </a:t>
            </a:r>
            <a:r>
              <a:rPr lang="cs-CZ" altLang="cs-CZ" sz="1400" dirty="0">
                <a:solidFill>
                  <a:srgbClr val="000000"/>
                </a:solidFill>
              </a:rPr>
              <a:t>kategorie III (nejvyšší nebezpečí</a:t>
            </a:r>
            <a:r>
              <a:rPr lang="cs-CZ" altLang="cs-CZ" sz="1400" dirty="0" smtClean="0">
                <a:solidFill>
                  <a:srgbClr val="000000"/>
                </a:solidFill>
              </a:rPr>
              <a:t>).</a:t>
            </a:r>
            <a:endParaRPr lang="cs-CZ" altLang="cs-CZ" sz="1400" dirty="0">
              <a:solidFill>
                <a:srgbClr val="000000"/>
              </a:solidFill>
            </a:endParaRPr>
          </a:p>
          <a:p>
            <a:pPr algn="just"/>
            <a:r>
              <a:rPr lang="cs-CZ" sz="1400" dirty="0"/>
              <a:t>Aktivace svahové nestability je aktuálně způsobena přírodními vlivy (</a:t>
            </a:r>
            <a:r>
              <a:rPr lang="cs-CZ" sz="1400" dirty="0" smtClean="0"/>
              <a:t>geologická stavba</a:t>
            </a:r>
            <a:r>
              <a:rPr lang="cs-CZ" sz="1400" dirty="0"/>
              <a:t>, počasí, odtokové poměry, vegetace apod</a:t>
            </a:r>
            <a:r>
              <a:rPr lang="cs-CZ" sz="1400" dirty="0" smtClean="0"/>
              <a:t>.).</a:t>
            </a:r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11268" name="Zástupný symbol pro číslo snímku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C87CD99-AC78-473A-B13D-42CB6B0CA406}" type="slidenum">
              <a:rPr lang="cs-CZ" altLang="cs-CZ" sz="1400" smtClean="0">
                <a:solidFill>
                  <a:srgbClr val="73767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cs-CZ" altLang="cs-CZ" sz="1400" dirty="0" smtClean="0">
              <a:solidFill>
                <a:srgbClr val="73767D"/>
              </a:solidFill>
              <a:latin typeface="Arial" charset="0"/>
            </a:endParaRPr>
          </a:p>
        </p:txBody>
      </p:sp>
      <p:pic>
        <p:nvPicPr>
          <p:cNvPr id="2050" name="Picture 2" descr="L:\DOKUMENTY K SC 1.3 A 1.4\Podklady od Tomáše Justa - AOPK ČR - 2017-05-02\FOTOGRAFIE DO PREZENTACE - 1.3.4 a 1.4\SMALL\skala plot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84509"/>
            <a:ext cx="3778154" cy="252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DOKUMENTY K SC 1.3 A 1.4\Podklady od Tomáše Justa - AOPK ČR - 2017-05-02\FOTOGRAFIE DO PREZENTACE - 1.3.4 a 1.4\SMALL\skala plot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84509"/>
            <a:ext cx="3778154" cy="252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2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9"/>
            <a:ext cx="8280400" cy="490065"/>
          </a:xfrm>
        </p:spPr>
        <p:txBody>
          <a:bodyPr/>
          <a:lstStyle/>
          <a:p>
            <a:r>
              <a:rPr lang="cs-CZ" sz="2000" dirty="0"/>
              <a:t>Specifický cíl 1.3 </a:t>
            </a:r>
            <a:r>
              <a:rPr lang="cs-CZ" sz="2000" dirty="0" smtClean="0"/>
              <a:t>na www.povis.cz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4"/>
          <a:stretch/>
        </p:blipFill>
        <p:spPr bwMode="auto">
          <a:xfrm>
            <a:off x="1043608" y="938163"/>
            <a:ext cx="7041374" cy="4896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16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274638"/>
            <a:ext cx="8208912" cy="706437"/>
          </a:xfrm>
        </p:spPr>
        <p:txBody>
          <a:bodyPr/>
          <a:lstStyle/>
          <a:p>
            <a:pPr eaLnBrk="1" hangingPunct="1"/>
            <a:r>
              <a:rPr lang="cs-CZ" altLang="cs-CZ" sz="2000" dirty="0" smtClean="0"/>
              <a:t>Prioritní osa 1, specifický cíl 1.4 – </a:t>
            </a:r>
            <a:r>
              <a:rPr lang="cs-CZ" sz="2000" dirty="0"/>
              <a:t>Podpořit preventivní protipovodňová </a:t>
            </a:r>
            <a:r>
              <a:rPr lang="cs-CZ" sz="2000" dirty="0" smtClean="0"/>
              <a:t>opatření</a:t>
            </a:r>
            <a:endParaRPr lang="cs-CZ" altLang="cs-CZ" sz="2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1196752"/>
            <a:ext cx="8064698" cy="4753198"/>
          </a:xfrm>
        </p:spPr>
        <p:txBody>
          <a:bodyPr/>
          <a:lstStyle/>
          <a:p>
            <a:r>
              <a:rPr lang="cs-CZ" altLang="cs-CZ" sz="1400" b="1" dirty="0" smtClean="0">
                <a:solidFill>
                  <a:srgbClr val="000000"/>
                </a:solidFill>
              </a:rPr>
              <a:t>Aktivita 1.4.1</a:t>
            </a:r>
            <a:r>
              <a:rPr lang="cs-CZ" altLang="cs-CZ" sz="1400" dirty="0" smtClean="0">
                <a:solidFill>
                  <a:srgbClr val="000000"/>
                </a:solidFill>
              </a:rPr>
              <a:t> – </a:t>
            </a:r>
            <a:r>
              <a:rPr lang="cs-CZ" sz="1400" dirty="0"/>
              <a:t>Analýza odtokových poměrů včetně návrhů možných </a:t>
            </a:r>
            <a:r>
              <a:rPr lang="cs-CZ" sz="1400" dirty="0" smtClean="0"/>
              <a:t>protipovodňových opatření</a:t>
            </a:r>
            <a:endParaRPr lang="cs-CZ" altLang="cs-CZ" sz="1400" b="1" dirty="0" smtClean="0">
              <a:solidFill>
                <a:srgbClr val="000000"/>
              </a:solidFill>
            </a:endParaRPr>
          </a:p>
          <a:p>
            <a:r>
              <a:rPr lang="cs-CZ" altLang="cs-CZ" sz="1400" b="1" dirty="0" smtClean="0">
                <a:solidFill>
                  <a:srgbClr val="000000"/>
                </a:solidFill>
              </a:rPr>
              <a:t>Aktivita 1.4.2</a:t>
            </a:r>
            <a:r>
              <a:rPr lang="cs-CZ" altLang="cs-CZ" sz="1400" dirty="0" smtClean="0">
                <a:solidFill>
                  <a:srgbClr val="000000"/>
                </a:solidFill>
              </a:rPr>
              <a:t> – </a:t>
            </a:r>
            <a:r>
              <a:rPr lang="cs-CZ" sz="1400" dirty="0"/>
              <a:t>Budování, rozšíření a zkvalitnění varovných, hlásných, </a:t>
            </a:r>
            <a:r>
              <a:rPr lang="cs-CZ" sz="1400" dirty="0" smtClean="0"/>
              <a:t>předpovědních a </a:t>
            </a:r>
            <a:r>
              <a:rPr lang="cs-CZ" sz="1400" dirty="0"/>
              <a:t>výstražných systémů na celostátní úrovni, digitální povodňové plány</a:t>
            </a:r>
            <a:endParaRPr lang="cs-CZ" altLang="cs-CZ" sz="1400" dirty="0" smtClean="0">
              <a:solidFill>
                <a:srgbClr val="000000"/>
              </a:solidFill>
            </a:endParaRPr>
          </a:p>
          <a:p>
            <a:r>
              <a:rPr lang="cs-CZ" altLang="cs-CZ" sz="1400" b="1" dirty="0" smtClean="0">
                <a:solidFill>
                  <a:srgbClr val="000000"/>
                </a:solidFill>
              </a:rPr>
              <a:t>Aktivita 1.4.3</a:t>
            </a:r>
            <a:r>
              <a:rPr lang="cs-CZ" altLang="cs-CZ" sz="1400" dirty="0" smtClean="0">
                <a:solidFill>
                  <a:srgbClr val="000000"/>
                </a:solidFill>
              </a:rPr>
              <a:t> – </a:t>
            </a:r>
            <a:r>
              <a:rPr lang="cs-CZ" sz="1400" dirty="0"/>
              <a:t>Budování a rozšíření varovných, hlásných, předpovědních a </a:t>
            </a:r>
            <a:r>
              <a:rPr lang="cs-CZ" sz="1400" dirty="0" smtClean="0"/>
              <a:t>výstražných systémů </a:t>
            </a:r>
            <a:r>
              <a:rPr lang="cs-CZ" sz="1400" dirty="0"/>
              <a:t>na lokální úrovni, digitální povodňové </a:t>
            </a:r>
            <a:r>
              <a:rPr lang="cs-CZ" sz="1400" dirty="0" smtClean="0"/>
              <a:t>plány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400" dirty="0" smtClean="0"/>
              <a:t>Oprávnění </a:t>
            </a:r>
            <a:r>
              <a:rPr lang="cs-CZ" sz="1400" dirty="0"/>
              <a:t>žadatelé (příjemci podpory</a:t>
            </a:r>
            <a:r>
              <a:rPr lang="cs-CZ" sz="1400" dirty="0" smtClean="0"/>
              <a:t>) jsou </a:t>
            </a:r>
            <a:r>
              <a:rPr lang="cs-CZ" sz="1400" b="1" dirty="0" smtClean="0"/>
              <a:t>veřejné subjekty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altLang="cs-CZ" sz="1400" dirty="0" smtClean="0">
                <a:solidFill>
                  <a:srgbClr val="000000"/>
                </a:solidFill>
              </a:rPr>
              <a:t>Podpora u výše uvedených aktivit je </a:t>
            </a:r>
            <a:r>
              <a:rPr lang="cs-CZ" altLang="cs-CZ" sz="1400" b="1" dirty="0" smtClean="0">
                <a:solidFill>
                  <a:srgbClr val="000000"/>
                </a:solidFill>
              </a:rPr>
              <a:t>85 % </a:t>
            </a:r>
            <a:r>
              <a:rPr lang="cs-CZ" altLang="cs-CZ" sz="1400" dirty="0">
                <a:solidFill>
                  <a:srgbClr val="000000"/>
                </a:solidFill>
              </a:rPr>
              <a:t>z celkových způsobilých výdajů s výjimkou vybudování varovných systémů, kde bude </a:t>
            </a:r>
            <a:r>
              <a:rPr lang="cs-CZ" altLang="cs-CZ" sz="1400" dirty="0" smtClean="0">
                <a:solidFill>
                  <a:srgbClr val="000000"/>
                </a:solidFill>
              </a:rPr>
              <a:t>podpora poskytována </a:t>
            </a:r>
            <a:r>
              <a:rPr lang="cs-CZ" altLang="cs-CZ" sz="1400" dirty="0">
                <a:solidFill>
                  <a:srgbClr val="000000"/>
                </a:solidFill>
              </a:rPr>
              <a:t>ve výši </a:t>
            </a:r>
            <a:r>
              <a:rPr lang="cs-CZ" altLang="cs-CZ" sz="1400" b="1" dirty="0">
                <a:solidFill>
                  <a:srgbClr val="000000"/>
                </a:solidFill>
              </a:rPr>
              <a:t>70 </a:t>
            </a:r>
            <a:r>
              <a:rPr lang="cs-CZ" altLang="cs-CZ" sz="1400" b="1" dirty="0" smtClean="0">
                <a:solidFill>
                  <a:srgbClr val="000000"/>
                </a:solidFill>
              </a:rPr>
              <a:t>%</a:t>
            </a:r>
            <a:r>
              <a:rPr lang="cs-CZ" altLang="cs-CZ" sz="1400" dirty="0" smtClean="0">
                <a:solidFill>
                  <a:srgbClr val="000000"/>
                </a:solidFill>
              </a:rPr>
              <a:t> z </a:t>
            </a:r>
            <a:r>
              <a:rPr lang="cs-CZ" altLang="cs-CZ" sz="1400" dirty="0">
                <a:solidFill>
                  <a:srgbClr val="000000"/>
                </a:solidFill>
              </a:rPr>
              <a:t>celkových způsobilých výdajů</a:t>
            </a:r>
            <a:r>
              <a:rPr lang="cs-CZ" altLang="cs-CZ" sz="1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cs-CZ" altLang="cs-CZ" sz="1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400" dirty="0"/>
              <a:t>Minimální způsobilé přímé realizační výdaje na projekt </a:t>
            </a:r>
            <a:r>
              <a:rPr lang="cs-CZ" sz="1400" dirty="0" smtClean="0"/>
              <a:t>jsou </a:t>
            </a:r>
            <a:r>
              <a:rPr lang="cs-CZ" sz="1400" dirty="0"/>
              <a:t>stanoveny na 200 000 Kč </a:t>
            </a:r>
            <a:r>
              <a:rPr lang="cs-CZ" sz="1400" dirty="0" smtClean="0"/>
              <a:t>bez DPH.</a:t>
            </a:r>
            <a:endParaRPr lang="cs-CZ" altLang="cs-CZ" sz="1400" dirty="0" smtClean="0">
              <a:solidFill>
                <a:srgbClr val="000000"/>
              </a:solidFill>
            </a:endParaRPr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E602498-8F8E-4EFF-9E68-2D1656FC311E}" type="slidenum">
              <a:rPr lang="cs-CZ" altLang="cs-CZ" sz="1400" smtClean="0">
                <a:solidFill>
                  <a:srgbClr val="73767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cs-CZ" altLang="cs-CZ" sz="1400" dirty="0" smtClean="0">
              <a:solidFill>
                <a:srgbClr val="73767D"/>
              </a:solidFill>
              <a:latin typeface="Arial" charset="0"/>
            </a:endParaRPr>
          </a:p>
        </p:txBody>
      </p:sp>
      <p:pic>
        <p:nvPicPr>
          <p:cNvPr id="9218" name="Picture 2" descr="L:\DOKUMENTY K SC 1.3 A 1.4\Podklady od Tomáše Justa - AOPK ČR - 2017-05-02\FOTOGRAFIE DO PREZENTACE - 1.3.4 a 1.4\SMALL\povoden au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1" y="4509120"/>
            <a:ext cx="2168471" cy="14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:\DOKUMENTY K SC 1.3 A 1.4\Podklady od Tomáše Justa - AOPK ČR - 2017-05-02\FOTOGRAFIE DO PREZENTACE - 1.3.4 a 1.4\SMALL\povoden lid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2162111" cy="14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L:\DOKUMENTY K SC 1.3 A 1.4\Podklady od Tomáše Justa - AOPK ČR - 2017-05-02\FOTOGRAFIE DO PREZENTACE - 1.3.4 a 1.4\SMALL\povoden p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8306"/>
            <a:ext cx="2556054" cy="14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064500" cy="706437"/>
          </a:xfrm>
        </p:spPr>
        <p:txBody>
          <a:bodyPr/>
          <a:lstStyle/>
          <a:p>
            <a:pPr algn="just" eaLnBrk="1" hangingPunct="1"/>
            <a:r>
              <a:rPr lang="cs-CZ" altLang="cs-CZ" sz="2000" dirty="0" smtClean="0"/>
              <a:t>Aktivita 1.4.1 – </a:t>
            </a:r>
            <a:r>
              <a:rPr lang="cs-CZ" altLang="cs-CZ" sz="2000" dirty="0"/>
              <a:t>Analýza odtokových poměrů včetně návrhů </a:t>
            </a:r>
            <a:r>
              <a:rPr lang="cs-CZ" altLang="cs-CZ" sz="2000" dirty="0" smtClean="0"/>
              <a:t>možných protipovodňových opatření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196975"/>
            <a:ext cx="8208143" cy="45354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sz="1400" b="1" dirty="0" smtClean="0">
                <a:solidFill>
                  <a:srgbClr val="000000"/>
                </a:solidFill>
              </a:rPr>
              <a:t>Typy podporovaných projektů:</a:t>
            </a:r>
          </a:p>
          <a:p>
            <a:endParaRPr lang="cs-CZ" altLang="cs-CZ" sz="1400" b="1" dirty="0" smtClean="0">
              <a:solidFill>
                <a:srgbClr val="000000"/>
              </a:solidFill>
            </a:endParaRPr>
          </a:p>
          <a:p>
            <a:pPr algn="just"/>
            <a:r>
              <a:rPr lang="cs-CZ" sz="1400" dirty="0"/>
              <a:t>zpracování podkladů pro stanovení záplavových území a map povodňového ohrožení</a:t>
            </a:r>
            <a:r>
              <a:rPr lang="cs-CZ" sz="1400" dirty="0" smtClean="0"/>
              <a:t>,</a:t>
            </a:r>
            <a:endParaRPr lang="cs-CZ" altLang="cs-CZ" sz="1400" dirty="0">
              <a:solidFill>
                <a:srgbClr val="000000"/>
              </a:solidFill>
            </a:endParaRPr>
          </a:p>
          <a:p>
            <a:pPr algn="just"/>
            <a:r>
              <a:rPr lang="cs-CZ" sz="1400" dirty="0"/>
              <a:t>zpracování podkladů pro vymezení území ohroženého zvláštní povodní</a:t>
            </a:r>
            <a:r>
              <a:rPr lang="cs-CZ" sz="1400" dirty="0" smtClean="0"/>
              <a:t>,</a:t>
            </a:r>
          </a:p>
          <a:p>
            <a:pPr algn="just"/>
            <a:r>
              <a:rPr lang="cs-CZ" sz="1400" dirty="0"/>
              <a:t>zpracování podkladových analýz na státní a regionální úrovni pro 2. období </a:t>
            </a:r>
            <a:r>
              <a:rPr lang="cs-CZ" sz="1400" dirty="0" smtClean="0"/>
              <a:t>plánování dle</a:t>
            </a:r>
            <a:r>
              <a:rPr lang="cs-CZ" sz="1400" dirty="0"/>
              <a:t> </a:t>
            </a:r>
            <a:r>
              <a:rPr lang="cs-CZ" sz="1400" dirty="0" smtClean="0"/>
              <a:t>směrnice </a:t>
            </a:r>
            <a:r>
              <a:rPr lang="cs-CZ" sz="1400" dirty="0"/>
              <a:t>Evropského parlamentu a Rady 2007/60/ES, o vyhodnocování a </a:t>
            </a:r>
            <a:r>
              <a:rPr lang="cs-CZ" sz="1400" dirty="0" smtClean="0"/>
              <a:t>zvládání povodňových rizik,</a:t>
            </a:r>
          </a:p>
          <a:p>
            <a:pPr algn="just"/>
            <a:r>
              <a:rPr lang="cs-CZ" sz="1400" dirty="0"/>
              <a:t>studie odtokových poměrů včetně návrhů možných protipovodňových </a:t>
            </a:r>
            <a:r>
              <a:rPr lang="cs-CZ" sz="1400" dirty="0" smtClean="0"/>
              <a:t>opatření v </a:t>
            </a:r>
            <a:r>
              <a:rPr lang="cs-CZ" sz="1400" dirty="0"/>
              <a:t>oblastech </a:t>
            </a:r>
            <a:r>
              <a:rPr lang="cs-CZ" sz="1400" dirty="0" smtClean="0"/>
              <a:t>s</a:t>
            </a:r>
            <a:r>
              <a:rPr lang="cs-CZ" sz="1400" dirty="0"/>
              <a:t> </a:t>
            </a:r>
            <a:r>
              <a:rPr lang="cs-CZ" sz="1400" dirty="0" smtClean="0"/>
              <a:t>potenciálním </a:t>
            </a:r>
            <a:r>
              <a:rPr lang="cs-CZ" sz="1400" dirty="0"/>
              <a:t>povodňovým </a:t>
            </a:r>
            <a:r>
              <a:rPr lang="cs-CZ" sz="1400" dirty="0" smtClean="0"/>
              <a:t>rizikem.</a:t>
            </a:r>
            <a:endParaRPr lang="cs-CZ" altLang="cs-CZ" sz="1400" dirty="0" smtClean="0">
              <a:solidFill>
                <a:srgbClr val="000000"/>
              </a:solidFill>
            </a:endParaRPr>
          </a:p>
        </p:txBody>
      </p:sp>
      <p:sp>
        <p:nvSpPr>
          <p:cNvPr id="12292" name="Zástupný symbol pro číslo snímku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41706D2-FC0F-4983-9B86-9B8CD09333EE}" type="slidenum">
              <a:rPr lang="cs-CZ" altLang="cs-CZ" sz="1400" smtClean="0">
                <a:solidFill>
                  <a:srgbClr val="73767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cs-CZ" altLang="cs-CZ" sz="1400" smtClean="0">
              <a:solidFill>
                <a:srgbClr val="73767D"/>
              </a:solidFill>
              <a:latin typeface="Arial" charset="0"/>
            </a:endParaRPr>
          </a:p>
        </p:txBody>
      </p:sp>
      <p:pic>
        <p:nvPicPr>
          <p:cNvPr id="3075" name="Picture 3" descr="L:\DOKUMENTY K SC 1.3 A 1.4\Podklady od Tomáše Justa - AOPK ČR - 2017-05-02\FOTOGRAFIE DO PREZENTACE - 1.3.4 a 1.4\SMALL\tabulka povo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331040" cy="230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L:\DOKUMENTY K SC 1.3 A 1.4\Podklady od Tomáše Justa - AOPK ČR - 2017-05-02\FOTOGRAFIE DO PREZENTACE - 1.3.4 a 1.4\SMALL\povoden d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79" y="3429000"/>
            <a:ext cx="3680000" cy="230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0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274639"/>
            <a:ext cx="8208912" cy="562074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Aktivita </a:t>
            </a:r>
            <a:r>
              <a:rPr lang="cs-CZ" altLang="cs-CZ" sz="2000" dirty="0" smtClean="0"/>
              <a:t>1.4.1 </a:t>
            </a:r>
            <a:r>
              <a:rPr lang="cs-CZ" altLang="cs-CZ" sz="2000" dirty="0"/>
              <a:t>– Specifická kritéria </a:t>
            </a:r>
            <a:r>
              <a:rPr lang="cs-CZ" altLang="cs-CZ" sz="2000" dirty="0" smtClean="0"/>
              <a:t>přijatelnosti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980728"/>
            <a:ext cx="8136706" cy="4896197"/>
          </a:xfrm>
        </p:spPr>
        <p:txBody>
          <a:bodyPr/>
          <a:lstStyle/>
          <a:p>
            <a:r>
              <a:rPr lang="cs-CZ" altLang="cs-CZ" sz="1400" dirty="0">
                <a:solidFill>
                  <a:srgbClr val="000000"/>
                </a:solidFill>
              </a:rPr>
              <a:t>Projekt je v souladu s aktuální platnou metodikou Ministerstva životního </a:t>
            </a:r>
            <a:r>
              <a:rPr lang="cs-CZ" altLang="cs-CZ" sz="1400" dirty="0" smtClean="0">
                <a:solidFill>
                  <a:srgbClr val="000000"/>
                </a:solidFill>
              </a:rPr>
              <a:t>prostředí, která </a:t>
            </a:r>
            <a:r>
              <a:rPr lang="cs-CZ" altLang="cs-CZ" sz="1400" dirty="0">
                <a:solidFill>
                  <a:srgbClr val="000000"/>
                </a:solidFill>
              </a:rPr>
              <a:t>stanoví postup při navrhování přírodě blízkých protipovodňových opatření, </a:t>
            </a:r>
            <a:r>
              <a:rPr lang="cs-CZ" altLang="cs-CZ" sz="1400" dirty="0" smtClean="0">
                <a:solidFill>
                  <a:srgbClr val="000000"/>
                </a:solidFill>
              </a:rPr>
              <a:t>zveřejněnou na </a:t>
            </a:r>
            <a:r>
              <a:rPr lang="cs-CZ" altLang="cs-CZ" sz="1400" dirty="0">
                <a:solidFill>
                  <a:srgbClr val="000000"/>
                </a:solidFill>
              </a:rPr>
              <a:t>www.povis.cz</a:t>
            </a:r>
            <a:r>
              <a:rPr lang="cs-CZ" altLang="cs-CZ" sz="1400" dirty="0" smtClean="0">
                <a:solidFill>
                  <a:srgbClr val="000000"/>
                </a:solidFill>
              </a:rPr>
              <a:t>.</a:t>
            </a:r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11268" name="Zástupný symbol pro číslo snímku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C87CD99-AC78-473A-B13D-42CB6B0CA406}" type="slidenum">
              <a:rPr lang="cs-CZ" altLang="cs-CZ" sz="1400" smtClean="0">
                <a:solidFill>
                  <a:srgbClr val="73767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cs-CZ" altLang="cs-CZ" sz="1400" smtClean="0">
              <a:solidFill>
                <a:srgbClr val="73767D"/>
              </a:solidFill>
              <a:latin typeface="Arial" charset="0"/>
            </a:endParaRPr>
          </a:p>
        </p:txBody>
      </p:sp>
      <p:pic>
        <p:nvPicPr>
          <p:cNvPr id="3075" name="Picture 3" descr="L:\DOKUMENTY K SC 1.3 A 1.4\Podklady od Tomáše Justa - AOPK ČR - 2017-05-02\FOTOGRAFIE DO PREZENTACE - 1.3.4 a 1.4\SMALL\protrzena hr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059909" cy="40304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064500" cy="994122"/>
          </a:xfrm>
        </p:spPr>
        <p:txBody>
          <a:bodyPr/>
          <a:lstStyle/>
          <a:p>
            <a:pPr algn="just" eaLnBrk="1" hangingPunct="1"/>
            <a:r>
              <a:rPr lang="cs-CZ" altLang="cs-CZ" sz="2000" dirty="0" smtClean="0"/>
              <a:t>Aktivita 1.4.2 </a:t>
            </a:r>
            <a:r>
              <a:rPr lang="cs-CZ" altLang="cs-CZ" sz="2000" dirty="0"/>
              <a:t>– Budování, rozšíření a zkvalitnění </a:t>
            </a:r>
            <a:r>
              <a:rPr lang="cs-CZ" altLang="cs-CZ" sz="2000" dirty="0" smtClean="0"/>
              <a:t>varovných, předpovědních </a:t>
            </a:r>
            <a:r>
              <a:rPr lang="cs-CZ" altLang="cs-CZ" sz="2000" dirty="0"/>
              <a:t>a výstražných systémů na celostátní úrovni, digitální </a:t>
            </a:r>
            <a:r>
              <a:rPr lang="cs-CZ" altLang="cs-CZ" sz="2000" dirty="0" smtClean="0"/>
              <a:t>povodňové plány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484784"/>
            <a:ext cx="8104187" cy="424767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sz="1400" b="1" dirty="0" smtClean="0">
                <a:solidFill>
                  <a:srgbClr val="000000"/>
                </a:solidFill>
              </a:rPr>
              <a:t>Typy podporovaných projektů:</a:t>
            </a:r>
          </a:p>
          <a:p>
            <a:endParaRPr lang="cs-CZ" altLang="cs-CZ" sz="1400" b="1" dirty="0" smtClean="0">
              <a:solidFill>
                <a:srgbClr val="000000"/>
              </a:solidFill>
            </a:endParaRPr>
          </a:p>
          <a:p>
            <a:pPr algn="just"/>
            <a:r>
              <a:rPr lang="cs-CZ" sz="1400" dirty="0"/>
              <a:t>budování a modernizace systému předpovědní povodňové služby včetně </a:t>
            </a:r>
            <a:r>
              <a:rPr lang="cs-CZ" sz="1400" dirty="0" smtClean="0"/>
              <a:t>budování a </a:t>
            </a:r>
            <a:r>
              <a:rPr lang="cs-CZ" sz="1400" dirty="0"/>
              <a:t>modernizace měřicích </a:t>
            </a:r>
            <a:r>
              <a:rPr lang="cs-CZ" sz="1400" dirty="0" smtClean="0"/>
              <a:t>stanic,</a:t>
            </a:r>
            <a:endParaRPr lang="cs-CZ" altLang="cs-CZ" sz="1400" dirty="0" smtClean="0">
              <a:solidFill>
                <a:srgbClr val="000000"/>
              </a:solidFill>
            </a:endParaRPr>
          </a:p>
          <a:p>
            <a:pPr algn="just"/>
            <a:r>
              <a:rPr lang="cs-CZ" sz="1400" dirty="0"/>
              <a:t>budování a rozšíření varovných a výstražných systémů v rámci hlásné </a:t>
            </a:r>
            <a:r>
              <a:rPr lang="cs-CZ" sz="1400" dirty="0" smtClean="0"/>
              <a:t>povodňové služby </a:t>
            </a:r>
            <a:r>
              <a:rPr lang="cs-CZ" sz="1400" dirty="0"/>
              <a:t>na státní úrovni, tvorba digitálních povodňových plánů včetně naplňování </a:t>
            </a:r>
            <a:r>
              <a:rPr lang="cs-CZ" sz="1400" dirty="0" smtClean="0"/>
              <a:t>sdílených databází </a:t>
            </a:r>
            <a:r>
              <a:rPr lang="cs-CZ" sz="1400" dirty="0"/>
              <a:t>Povodňového informačního systému</a:t>
            </a:r>
            <a:r>
              <a:rPr lang="cs-CZ" sz="1400" dirty="0" smtClean="0"/>
              <a:t>.</a:t>
            </a:r>
          </a:p>
        </p:txBody>
      </p:sp>
      <p:sp>
        <p:nvSpPr>
          <p:cNvPr id="12292" name="Zástupný symbol pro číslo snímku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41706D2-FC0F-4983-9B86-9B8CD09333EE}" type="slidenum">
              <a:rPr lang="cs-CZ" altLang="cs-CZ" sz="1400" smtClean="0">
                <a:solidFill>
                  <a:srgbClr val="73767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cs-CZ" altLang="cs-CZ" sz="1400" dirty="0" smtClean="0">
              <a:solidFill>
                <a:srgbClr val="73767D"/>
              </a:solidFill>
              <a:latin typeface="Arial" charset="0"/>
            </a:endParaRPr>
          </a:p>
        </p:txBody>
      </p:sp>
      <p:pic>
        <p:nvPicPr>
          <p:cNvPr id="2051" name="Picture 3" descr="L:\DOKUMENTY K SC 1.3 A 1.4\Podklady od Tomáše Justa - AOPK ČR - 2017-05-02\FOTOGRAFIE DO PREZENTACE - 1.3.4 a 1.4\SMALL\stanice chm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42072"/>
            <a:ext cx="3668474" cy="237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:\DOKUMENTY K SC 1.3 A 1.4\Podklady od Tomáše Justa - AOPK ČR - 2017-05-02\FOTOGRAFIE DO PREZENTACE - 1.3.4 a 1.4\SMALL\meteorad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42072"/>
            <a:ext cx="3566228" cy="237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274639"/>
            <a:ext cx="8208912" cy="562074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Aktivita </a:t>
            </a:r>
            <a:r>
              <a:rPr lang="cs-CZ" altLang="cs-CZ" sz="2000" dirty="0" smtClean="0"/>
              <a:t>1.4.2 </a:t>
            </a:r>
            <a:r>
              <a:rPr lang="cs-CZ" altLang="cs-CZ" sz="2000" dirty="0"/>
              <a:t>– Specifická kritéria </a:t>
            </a:r>
            <a:r>
              <a:rPr lang="cs-CZ" altLang="cs-CZ" sz="2000" dirty="0" smtClean="0"/>
              <a:t>přijatelnosti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980728"/>
            <a:ext cx="8136706" cy="4896197"/>
          </a:xfrm>
        </p:spPr>
        <p:txBody>
          <a:bodyPr/>
          <a:lstStyle/>
          <a:p>
            <a:pPr algn="just"/>
            <a:r>
              <a:rPr lang="cs-CZ" altLang="cs-CZ" sz="1400" dirty="0">
                <a:solidFill>
                  <a:srgbClr val="000000"/>
                </a:solidFill>
              </a:rPr>
              <a:t>Projekt obsahující opatření budování či rozšíření varovných a výstražných </a:t>
            </a:r>
            <a:r>
              <a:rPr lang="cs-CZ" altLang="cs-CZ" sz="1400" dirty="0" smtClean="0">
                <a:solidFill>
                  <a:srgbClr val="000000"/>
                </a:solidFill>
              </a:rPr>
              <a:t>systémů ochrany </a:t>
            </a:r>
            <a:r>
              <a:rPr lang="cs-CZ" altLang="cs-CZ" sz="1400" dirty="0">
                <a:solidFill>
                  <a:srgbClr val="000000"/>
                </a:solidFill>
              </a:rPr>
              <a:t>před povodněmi je v souladu s platnou příručkou „Lokální výstražné a </a:t>
            </a:r>
            <a:r>
              <a:rPr lang="cs-CZ" altLang="cs-CZ" sz="1400" dirty="0" smtClean="0">
                <a:solidFill>
                  <a:srgbClr val="000000"/>
                </a:solidFill>
              </a:rPr>
              <a:t>varovné systémy </a:t>
            </a:r>
            <a:r>
              <a:rPr lang="cs-CZ" altLang="cs-CZ" sz="1400" dirty="0">
                <a:solidFill>
                  <a:srgbClr val="000000"/>
                </a:solidFill>
              </a:rPr>
              <a:t>v ochraně před povodněmi“, zveřejněnou na www.povis.cz</a:t>
            </a:r>
            <a:r>
              <a:rPr lang="cs-CZ" altLang="cs-CZ" sz="14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cs-CZ" altLang="cs-CZ" sz="1400" dirty="0">
                <a:solidFill>
                  <a:srgbClr val="000000"/>
                </a:solidFill>
              </a:rPr>
              <a:t>Projekt obsahující opatření zpracování, aktualizování či rozšíření digitálního </a:t>
            </a:r>
            <a:r>
              <a:rPr lang="cs-CZ" altLang="cs-CZ" sz="1400" dirty="0" smtClean="0">
                <a:solidFill>
                  <a:srgbClr val="000000"/>
                </a:solidFill>
              </a:rPr>
              <a:t>povodňového plánu </a:t>
            </a:r>
            <a:r>
              <a:rPr lang="cs-CZ" altLang="cs-CZ" sz="1400" dirty="0">
                <a:solidFill>
                  <a:srgbClr val="000000"/>
                </a:solidFill>
              </a:rPr>
              <a:t>je v souladu s platnou „Metodikou pro tvorbu digitálních </a:t>
            </a:r>
            <a:r>
              <a:rPr lang="cs-CZ" altLang="cs-CZ" sz="1400" dirty="0" smtClean="0">
                <a:solidFill>
                  <a:srgbClr val="000000"/>
                </a:solidFill>
              </a:rPr>
              <a:t>povodňových plánů</a:t>
            </a:r>
            <a:r>
              <a:rPr lang="cs-CZ" altLang="cs-CZ" sz="1400" dirty="0">
                <a:solidFill>
                  <a:srgbClr val="000000"/>
                </a:solidFill>
              </a:rPr>
              <a:t>“, zveřejněnou </a:t>
            </a:r>
            <a:r>
              <a:rPr lang="cs-CZ" altLang="cs-CZ" sz="1400" dirty="0" smtClean="0">
                <a:solidFill>
                  <a:srgbClr val="000000"/>
                </a:solidFill>
              </a:rPr>
              <a:t>na</a:t>
            </a:r>
            <a:r>
              <a:rPr lang="cs-CZ" sz="1400" dirty="0"/>
              <a:t> </a:t>
            </a:r>
            <a:r>
              <a:rPr lang="cs-CZ" altLang="cs-CZ" sz="1400" dirty="0" smtClean="0">
                <a:solidFill>
                  <a:srgbClr val="000000"/>
                </a:solidFill>
              </a:rPr>
              <a:t>www.povis.cz</a:t>
            </a:r>
            <a:r>
              <a:rPr lang="cs-CZ" altLang="cs-CZ" sz="1400" dirty="0">
                <a:solidFill>
                  <a:srgbClr val="000000"/>
                </a:solidFill>
              </a:rPr>
              <a:t>, a obsahově této metodice odpovídá.</a:t>
            </a:r>
          </a:p>
          <a:p>
            <a:endParaRPr lang="cs-CZ" altLang="cs-CZ" sz="1400" dirty="0" smtClean="0">
              <a:solidFill>
                <a:srgbClr val="000000"/>
              </a:solidFill>
            </a:endParaRPr>
          </a:p>
          <a:p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11268" name="Zástupný symbol pro číslo snímku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C87CD99-AC78-473A-B13D-42CB6B0CA406}" type="slidenum">
              <a:rPr lang="cs-CZ" altLang="cs-CZ" sz="1400" smtClean="0">
                <a:solidFill>
                  <a:srgbClr val="73767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cs-CZ" altLang="cs-CZ" sz="1400" smtClean="0">
              <a:solidFill>
                <a:srgbClr val="73767D"/>
              </a:solidFill>
              <a:latin typeface="Arial" charset="0"/>
            </a:endParaRPr>
          </a:p>
        </p:txBody>
      </p:sp>
      <p:pic>
        <p:nvPicPr>
          <p:cNvPr id="4098" name="Picture 2" descr="L:\DOKUMENTY K SC 1.3 A 1.4\Podklady od Tomáše Justa - AOPK ČR - 2017-05-02\FOTOGRAFIE DO PREZENTACE - 1.3.4 a 1.4\SMALL\windprofi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58859"/>
            <a:ext cx="4438046" cy="31236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9"/>
            <a:ext cx="8136135" cy="562074"/>
          </a:xfrm>
        </p:spPr>
        <p:txBody>
          <a:bodyPr/>
          <a:lstStyle/>
          <a:p>
            <a:r>
              <a:rPr lang="cs-CZ" altLang="cs-CZ" sz="2000" dirty="0"/>
              <a:t>Aktivita </a:t>
            </a:r>
            <a:r>
              <a:rPr lang="cs-CZ" altLang="cs-CZ" sz="2000" dirty="0" smtClean="0"/>
              <a:t>1.4.2 </a:t>
            </a:r>
            <a:r>
              <a:rPr lang="cs-CZ" altLang="cs-CZ" sz="2000" dirty="0"/>
              <a:t>– </a:t>
            </a:r>
            <a:r>
              <a:rPr lang="cs-CZ" altLang="cs-CZ" sz="2000" dirty="0" smtClean="0"/>
              <a:t>Nez</a:t>
            </a:r>
            <a:r>
              <a:rPr lang="cs-CZ" sz="2000" dirty="0" smtClean="0"/>
              <a:t>působilé výdaje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8136904" cy="4741986"/>
          </a:xfrm>
        </p:spPr>
        <p:txBody>
          <a:bodyPr/>
          <a:lstStyle/>
          <a:p>
            <a:r>
              <a:rPr lang="cs-CZ" sz="1400" dirty="0"/>
              <a:t>Za nezpůsobilé výdaje v rámci aktivity </a:t>
            </a:r>
            <a:r>
              <a:rPr lang="cs-CZ" sz="1400" dirty="0" smtClean="0"/>
              <a:t>1.4.2 </a:t>
            </a:r>
            <a:r>
              <a:rPr lang="cs-CZ" sz="1400" dirty="0"/>
              <a:t>jsou považovány výdaje na rekonstrukci </a:t>
            </a:r>
            <a:r>
              <a:rPr lang="cs-CZ" sz="1400" dirty="0" smtClean="0"/>
              <a:t>varovných </a:t>
            </a:r>
            <a:r>
              <a:rPr lang="cs-CZ" sz="1400" dirty="0"/>
              <a:t>systémů</a:t>
            </a:r>
            <a:r>
              <a:rPr lang="cs-CZ" sz="1400" dirty="0" smtClean="0"/>
              <a:t>.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pic>
        <p:nvPicPr>
          <p:cNvPr id="5123" name="Picture 3" descr="L:\DOKUMENTY K SC 1.3 A 1.4\Podklady od Tomáše Justa - AOPK ČR - 2017-05-02\FOTOGRAFIE DO PREZENTACE - 1.3.4 a 1.4\SMALL\bour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272385" cy="38472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064500" cy="1066130"/>
          </a:xfrm>
        </p:spPr>
        <p:txBody>
          <a:bodyPr/>
          <a:lstStyle/>
          <a:p>
            <a:pPr algn="just" eaLnBrk="1" hangingPunct="1"/>
            <a:r>
              <a:rPr lang="cs-CZ" altLang="cs-CZ" sz="2000" dirty="0" smtClean="0"/>
              <a:t>Aktivita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1.4.3 </a:t>
            </a:r>
            <a:r>
              <a:rPr lang="cs-CZ" altLang="cs-CZ" sz="2000" dirty="0"/>
              <a:t>– Budování a rozšíření varovných, </a:t>
            </a:r>
            <a:r>
              <a:rPr lang="cs-CZ" altLang="cs-CZ" sz="2000" dirty="0" smtClean="0"/>
              <a:t>hlásných, předpovědních </a:t>
            </a:r>
            <a:r>
              <a:rPr lang="cs-CZ" altLang="cs-CZ" sz="2000" dirty="0"/>
              <a:t>a výstražných systémů na lokální úrovni, digitální povodňové </a:t>
            </a:r>
            <a:r>
              <a:rPr lang="cs-CZ" altLang="cs-CZ" sz="2000" dirty="0" smtClean="0"/>
              <a:t>plány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556791"/>
            <a:ext cx="8104187" cy="4175671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sz="1400" b="1" dirty="0" smtClean="0">
                <a:solidFill>
                  <a:srgbClr val="000000"/>
                </a:solidFill>
              </a:rPr>
              <a:t>Typy podporovaných projektů:</a:t>
            </a:r>
          </a:p>
          <a:p>
            <a:endParaRPr lang="cs-CZ" altLang="cs-CZ" sz="1400" b="1" dirty="0" smtClean="0">
              <a:solidFill>
                <a:srgbClr val="000000"/>
              </a:solidFill>
            </a:endParaRPr>
          </a:p>
          <a:p>
            <a:pPr algn="just"/>
            <a:r>
              <a:rPr lang="cs-CZ" sz="1400" dirty="0" smtClean="0"/>
              <a:t>budování a modernizace systému předpovědní povodňové služby, včetně budování a</a:t>
            </a:r>
            <a:r>
              <a:rPr lang="cs-CZ" sz="1400" dirty="0"/>
              <a:t> </a:t>
            </a:r>
            <a:r>
              <a:rPr lang="cs-CZ" sz="1400" dirty="0" smtClean="0"/>
              <a:t>modernizace měřicích stanic,</a:t>
            </a:r>
          </a:p>
          <a:p>
            <a:pPr algn="just"/>
            <a:r>
              <a:rPr lang="cs-CZ" sz="1400" dirty="0"/>
              <a:t>budování a rozšíření varovných a výstražných systémů v rámci hlásné </a:t>
            </a:r>
            <a:r>
              <a:rPr lang="cs-CZ" sz="1400" dirty="0" smtClean="0"/>
              <a:t>povodňové služby na</a:t>
            </a:r>
            <a:r>
              <a:rPr lang="cs-CZ" sz="1400" dirty="0"/>
              <a:t> </a:t>
            </a:r>
            <a:r>
              <a:rPr lang="cs-CZ" sz="1400" dirty="0" smtClean="0"/>
              <a:t>regionální </a:t>
            </a:r>
            <a:r>
              <a:rPr lang="cs-CZ" sz="1400" dirty="0"/>
              <a:t>a místní úrovni, tvorba digitálních povodňových plánů </a:t>
            </a:r>
            <a:r>
              <a:rPr lang="cs-CZ" sz="1400" dirty="0" smtClean="0"/>
              <a:t>včetně naplňování </a:t>
            </a:r>
            <a:r>
              <a:rPr lang="cs-CZ" sz="1400" dirty="0"/>
              <a:t>sdílených databází Povodňového informačního systému</a:t>
            </a:r>
            <a:r>
              <a:rPr lang="cs-CZ" sz="1400" dirty="0" smtClean="0"/>
              <a:t>.</a:t>
            </a:r>
            <a:endParaRPr lang="cs-CZ" altLang="cs-CZ" sz="1400" dirty="0" smtClean="0">
              <a:solidFill>
                <a:srgbClr val="000000"/>
              </a:solidFill>
            </a:endParaRPr>
          </a:p>
        </p:txBody>
      </p:sp>
      <p:sp>
        <p:nvSpPr>
          <p:cNvPr id="12292" name="Zástupný symbol pro číslo snímku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41706D2-FC0F-4983-9B86-9B8CD09333EE}" type="slidenum">
              <a:rPr lang="cs-CZ" altLang="cs-CZ" sz="1400" smtClean="0">
                <a:solidFill>
                  <a:srgbClr val="73767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cs-CZ" altLang="cs-CZ" sz="1400" smtClean="0">
              <a:solidFill>
                <a:srgbClr val="73767D"/>
              </a:solidFill>
              <a:latin typeface="Arial" charset="0"/>
            </a:endParaRPr>
          </a:p>
        </p:txBody>
      </p:sp>
      <p:pic>
        <p:nvPicPr>
          <p:cNvPr id="6147" name="Picture 3" descr="L:\DOKUMENTY K SC 1.3 A 1.4\Podklady od Tomáše Justa - AOPK ČR - 2017-05-02\FOTOGRAFIE DO PREZENTACE - 1.3.4 a 1.4\SMALL\hlasic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3167679" cy="237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L:\DOKUMENTY K SC 1.3 A 1.4\Podklady od Tomáše Justa - AOPK ČR - 2017-05-02\FOTOGRAFIE DO PREZENTACE - 1.3.4 a 1.4\SMALL\sire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164654" cy="237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274639"/>
            <a:ext cx="8208912" cy="562074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Aktivita </a:t>
            </a:r>
            <a:r>
              <a:rPr lang="cs-CZ" altLang="cs-CZ" sz="2000" dirty="0" smtClean="0"/>
              <a:t>1.4.3 </a:t>
            </a:r>
            <a:r>
              <a:rPr lang="cs-CZ" altLang="cs-CZ" sz="2000" dirty="0"/>
              <a:t>– Specifická kritéria </a:t>
            </a:r>
            <a:r>
              <a:rPr lang="cs-CZ" altLang="cs-CZ" sz="2000" dirty="0" smtClean="0"/>
              <a:t>přijatelnosti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980728"/>
            <a:ext cx="8136706" cy="4896197"/>
          </a:xfrm>
        </p:spPr>
        <p:txBody>
          <a:bodyPr/>
          <a:lstStyle/>
          <a:p>
            <a:pPr algn="just"/>
            <a:r>
              <a:rPr lang="cs-CZ" sz="1400" dirty="0"/>
              <a:t>Projekt obsahující opatření budování či rozšíření varovných a výstražných </a:t>
            </a:r>
            <a:r>
              <a:rPr lang="cs-CZ" sz="1400" dirty="0" smtClean="0"/>
              <a:t>systémů ochrany </a:t>
            </a:r>
            <a:r>
              <a:rPr lang="cs-CZ" sz="1400" dirty="0"/>
              <a:t>před povodněmi je v souladu s platnou příručkou „Lokální výstražné a </a:t>
            </a:r>
            <a:r>
              <a:rPr lang="cs-CZ" sz="1400" dirty="0" smtClean="0"/>
              <a:t>varovné systémy </a:t>
            </a:r>
            <a:r>
              <a:rPr lang="cs-CZ" sz="1400" dirty="0"/>
              <a:t>v ochraně před povodněmi“, zveřejněnou na www.povis.cz</a:t>
            </a:r>
            <a:r>
              <a:rPr lang="cs-CZ" sz="1400" dirty="0" smtClean="0"/>
              <a:t>.</a:t>
            </a:r>
          </a:p>
          <a:p>
            <a:pPr algn="just"/>
            <a:r>
              <a:rPr lang="cs-CZ" altLang="cs-CZ" sz="1400" dirty="0">
                <a:solidFill>
                  <a:srgbClr val="000000"/>
                </a:solidFill>
              </a:rPr>
              <a:t>Projekt obsahující opatření zpracování, aktualizování či rozšíření digitálního </a:t>
            </a:r>
            <a:r>
              <a:rPr lang="cs-CZ" altLang="cs-CZ" sz="1400" dirty="0" smtClean="0">
                <a:solidFill>
                  <a:srgbClr val="000000"/>
                </a:solidFill>
              </a:rPr>
              <a:t>povodňového plánu </a:t>
            </a:r>
            <a:r>
              <a:rPr lang="cs-CZ" altLang="cs-CZ" sz="1400" dirty="0">
                <a:solidFill>
                  <a:srgbClr val="000000"/>
                </a:solidFill>
              </a:rPr>
              <a:t>je v souladu s platnou „Metodikou pro tvorbu digitálních </a:t>
            </a:r>
            <a:r>
              <a:rPr lang="cs-CZ" altLang="cs-CZ" sz="1400" dirty="0" smtClean="0">
                <a:solidFill>
                  <a:srgbClr val="000000"/>
                </a:solidFill>
              </a:rPr>
              <a:t>povodňových plánů</a:t>
            </a:r>
            <a:r>
              <a:rPr lang="cs-CZ" altLang="cs-CZ" sz="1400" dirty="0">
                <a:solidFill>
                  <a:srgbClr val="000000"/>
                </a:solidFill>
              </a:rPr>
              <a:t>“, zveřejněnou </a:t>
            </a:r>
            <a:r>
              <a:rPr lang="cs-CZ" altLang="cs-CZ" sz="1400" dirty="0" smtClean="0">
                <a:solidFill>
                  <a:srgbClr val="000000"/>
                </a:solidFill>
              </a:rPr>
              <a:t>na</a:t>
            </a:r>
            <a:r>
              <a:rPr lang="cs-CZ" sz="1400" dirty="0"/>
              <a:t> </a:t>
            </a:r>
            <a:r>
              <a:rPr lang="cs-CZ" altLang="cs-CZ" sz="1400" dirty="0" smtClean="0">
                <a:solidFill>
                  <a:srgbClr val="000000"/>
                </a:solidFill>
              </a:rPr>
              <a:t>www.povis.cz</a:t>
            </a:r>
            <a:r>
              <a:rPr lang="cs-CZ" altLang="cs-CZ" sz="1400" dirty="0">
                <a:solidFill>
                  <a:srgbClr val="000000"/>
                </a:solidFill>
              </a:rPr>
              <a:t>, a obsahově této metodice </a:t>
            </a:r>
            <a:r>
              <a:rPr lang="cs-CZ" altLang="cs-CZ" sz="1400" dirty="0" smtClean="0">
                <a:solidFill>
                  <a:srgbClr val="000000"/>
                </a:solidFill>
              </a:rPr>
              <a:t>odpovídá.</a:t>
            </a:r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11268" name="Zástupný symbol pro číslo snímku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C87CD99-AC78-473A-B13D-42CB6B0CA406}" type="slidenum">
              <a:rPr lang="cs-CZ" altLang="cs-CZ" sz="1400" smtClean="0">
                <a:solidFill>
                  <a:srgbClr val="73767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cs-CZ" altLang="cs-CZ" sz="1400" dirty="0" smtClean="0">
              <a:solidFill>
                <a:srgbClr val="73767D"/>
              </a:solidFill>
              <a:latin typeface="Arial" charset="0"/>
            </a:endParaRPr>
          </a:p>
        </p:txBody>
      </p:sp>
      <p:pic>
        <p:nvPicPr>
          <p:cNvPr id="7170" name="Picture 2" descr="L:\DOKUMENTY K SC 1.3 A 1.4\Podklady od Tomáše Justa - AOPK ČR - 2017-05-02\FOTOGRAFIE DO PREZENTACE - 1.3.4 a 1.4\SMALL\limnigr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17432"/>
            <a:ext cx="4547673" cy="30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:\DOKUMENTY K SC 1.3 A 1.4\Podklady od Tomáše Justa - AOPK ČR - 2017-05-02\FOTOGRAFIE DO PREZENTACE - 1.3.4 a 1.4\SMALL\srazkom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17432"/>
            <a:ext cx="2346550" cy="30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260648"/>
            <a:ext cx="8136903" cy="720080"/>
          </a:xfrm>
        </p:spPr>
        <p:txBody>
          <a:bodyPr/>
          <a:lstStyle/>
          <a:p>
            <a:pPr algn="just" eaLnBrk="1" hangingPunct="1"/>
            <a:r>
              <a:rPr lang="cs-CZ" altLang="cs-CZ" sz="2000" dirty="0" smtClean="0"/>
              <a:t>Aktivita</a:t>
            </a:r>
            <a:r>
              <a:rPr lang="cs-CZ" sz="2000" dirty="0"/>
              <a:t> </a:t>
            </a:r>
            <a:r>
              <a:rPr lang="cs-CZ" altLang="cs-CZ" sz="2000" dirty="0" smtClean="0"/>
              <a:t>1.3.1 – Zprůtočnění nebo zvýšení retenčního potenciálu koryt vodních toků a přilehlých niv, zlepšení přirozených rozlivů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196752"/>
            <a:ext cx="8136135" cy="4824636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sz="1400" b="1" dirty="0" smtClean="0">
                <a:solidFill>
                  <a:srgbClr val="000000"/>
                </a:solidFill>
              </a:rPr>
              <a:t>Typy podporovaných projektů:</a:t>
            </a:r>
          </a:p>
          <a:p>
            <a:pPr marL="0" indent="0">
              <a:buNone/>
            </a:pPr>
            <a:endParaRPr lang="cs-CZ" altLang="cs-CZ" sz="1400" b="1" dirty="0" smtClean="0">
              <a:solidFill>
                <a:srgbClr val="000000"/>
              </a:solidFill>
            </a:endParaRPr>
          </a:p>
          <a:p>
            <a:pPr algn="just"/>
            <a:r>
              <a:rPr lang="cs-CZ" altLang="cs-CZ" sz="1400" dirty="0" smtClean="0">
                <a:solidFill>
                  <a:srgbClr val="000000"/>
                </a:solidFill>
              </a:rPr>
              <a:t>realizace opatření podporujících přirozený tlumivý rozliv povodní v nivách,</a:t>
            </a:r>
          </a:p>
          <a:p>
            <a:pPr algn="just"/>
            <a:r>
              <a:rPr lang="cs-CZ" altLang="cs-CZ" sz="1400" dirty="0" smtClean="0">
                <a:solidFill>
                  <a:srgbClr val="000000"/>
                </a:solidFill>
              </a:rPr>
              <a:t>zvýšení kapacity koryta složeným profilem, vložení stěhovavé kynety pro běžné průtoky v</a:t>
            </a:r>
            <a:r>
              <a:rPr lang="cs-CZ" sz="1400" dirty="0"/>
              <a:t> </a:t>
            </a:r>
            <a:r>
              <a:rPr lang="cs-CZ" altLang="cs-CZ" sz="1400" dirty="0" smtClean="0">
                <a:solidFill>
                  <a:srgbClr val="000000"/>
                </a:solidFill>
              </a:rPr>
              <a:t>intravilánu obcí, úpravy nevhodného opevnění,</a:t>
            </a:r>
          </a:p>
          <a:p>
            <a:pPr algn="just"/>
            <a:r>
              <a:rPr lang="cs-CZ" altLang="cs-CZ" sz="1400" dirty="0" smtClean="0">
                <a:solidFill>
                  <a:srgbClr val="000000"/>
                </a:solidFill>
              </a:rPr>
              <a:t>zvýšení členitosti a zlepšení morfologie koryta vodních toků, na některých místech s tvorbou mokřin a tůní,</a:t>
            </a:r>
          </a:p>
          <a:p>
            <a:pPr algn="just"/>
            <a:r>
              <a:rPr lang="cs-CZ" altLang="cs-CZ" sz="1400" dirty="0" smtClean="0">
                <a:solidFill>
                  <a:srgbClr val="000000"/>
                </a:solidFill>
              </a:rPr>
              <a:t>umožnění povodňových rozlivů do nivních ploch (v intravilánu tzv. povodňové parky</a:t>
            </a:r>
            <a:r>
              <a:rPr lang="pt-BR" altLang="cs-CZ" sz="1400" dirty="0" smtClean="0">
                <a:solidFill>
                  <a:srgbClr val="000000"/>
                </a:solidFill>
              </a:rPr>
              <a:t>).</a:t>
            </a:r>
            <a:endParaRPr lang="cs-CZ" altLang="cs-CZ" sz="1400" dirty="0" smtClean="0">
              <a:solidFill>
                <a:srgbClr val="000000"/>
              </a:solidFill>
            </a:endParaRPr>
          </a:p>
        </p:txBody>
      </p:sp>
      <p:sp>
        <p:nvSpPr>
          <p:cNvPr id="8196" name="Zástupný symbol pro číslo snímku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05E620E-83C5-421A-8427-1FD64AF904C9}" type="slidenum">
              <a:rPr lang="cs-CZ" altLang="cs-CZ" sz="1400" smtClean="0">
                <a:solidFill>
                  <a:srgbClr val="73767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cs-CZ" sz="1400" dirty="0" smtClean="0">
              <a:solidFill>
                <a:srgbClr val="73767D"/>
              </a:solidFill>
              <a:latin typeface="Arial" charset="0"/>
            </a:endParaRPr>
          </a:p>
        </p:txBody>
      </p:sp>
      <p:pic>
        <p:nvPicPr>
          <p:cNvPr id="1026" name="Picture 2" descr="L:\DOKUME~1.4\PODKLA~1\FOTOGR~1\Bad Staffelstein, 2. etapa. Vzorový úsek v obytné zástavbě. Zasazení povodňového perimetru do zástavby je technicko-architektonické, dno s kynetou přírodě blízk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3296"/>
            <a:ext cx="3310128" cy="2478024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DOKUMENTY K SC 1.3 A 1.4\Podklady od Tomáše Justa - AOPK ČR - 2017-05-02\FOTOGRAFIE DO PREZENTACE\Bad Staffelstein V úsecích nejvíce stísněných zástavbou je dbáno alespoň přírodě blízkého provedení dna kory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562" y="3353296"/>
            <a:ext cx="1863670" cy="24878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9"/>
            <a:ext cx="8136135" cy="562074"/>
          </a:xfrm>
        </p:spPr>
        <p:txBody>
          <a:bodyPr/>
          <a:lstStyle/>
          <a:p>
            <a:r>
              <a:rPr lang="cs-CZ" altLang="cs-CZ" sz="2000" dirty="0"/>
              <a:t>Aktivita </a:t>
            </a:r>
            <a:r>
              <a:rPr lang="cs-CZ" altLang="cs-CZ" sz="2000" dirty="0" smtClean="0"/>
              <a:t>1.4.3 </a:t>
            </a:r>
            <a:r>
              <a:rPr lang="cs-CZ" altLang="cs-CZ" sz="2000" dirty="0"/>
              <a:t>– </a:t>
            </a:r>
            <a:r>
              <a:rPr lang="cs-CZ" altLang="cs-CZ" sz="2000" dirty="0" smtClean="0"/>
              <a:t>Nez</a:t>
            </a:r>
            <a:r>
              <a:rPr lang="cs-CZ" sz="2000" dirty="0" smtClean="0"/>
              <a:t>působilé výdaje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8136904" cy="4741986"/>
          </a:xfrm>
        </p:spPr>
        <p:txBody>
          <a:bodyPr/>
          <a:lstStyle/>
          <a:p>
            <a:r>
              <a:rPr lang="cs-CZ" sz="1400" dirty="0"/>
              <a:t>Za nezpůsobilé výdaje v rámci aktivity </a:t>
            </a:r>
            <a:r>
              <a:rPr lang="cs-CZ" sz="1400" dirty="0" smtClean="0"/>
              <a:t>1.4.3 </a:t>
            </a:r>
            <a:r>
              <a:rPr lang="cs-CZ" sz="1400" dirty="0"/>
              <a:t>jsou považovány výdaje na rekonstrukci lokálních varovných </a:t>
            </a:r>
            <a:r>
              <a:rPr lang="cs-CZ" sz="1400" dirty="0" smtClean="0"/>
              <a:t>systémů.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pic>
        <p:nvPicPr>
          <p:cNvPr id="8195" name="Picture 3" descr="L:\DOKUMENTY K SC 1.3 A 1.4\Podklady od Tomáše Justa - AOPK ČR - 2017-05-02\FOTOGRAFIE DO PREZENTACE - 1.3.4 a 1.4\SMALL\dpp vlastni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578649" cy="39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9"/>
            <a:ext cx="8280400" cy="490065"/>
          </a:xfrm>
        </p:spPr>
        <p:txBody>
          <a:bodyPr/>
          <a:lstStyle/>
          <a:p>
            <a:r>
              <a:rPr lang="cs-CZ" sz="2000" dirty="0"/>
              <a:t>Specifický cíl </a:t>
            </a:r>
            <a:r>
              <a:rPr lang="cs-CZ" sz="2000" dirty="0" smtClean="0"/>
              <a:t>1.4 na www.povis.cz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pic>
        <p:nvPicPr>
          <p:cNvPr id="4098" name="Picture 2" descr="L:\DOKUMENTY K SC 1.3 A 1.4\Podklady od Tomáše Justa - AOPK ČR - 2017-05-02\FOTOGRAFIE DO PREZENTACE - 1.3.4 a 1.4\SMALL\web pov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5" y="933697"/>
            <a:ext cx="7270165" cy="489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8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08143" cy="706437"/>
          </a:xfrm>
        </p:spPr>
        <p:txBody>
          <a:bodyPr/>
          <a:lstStyle/>
          <a:p>
            <a:r>
              <a:rPr lang="cs-CZ" sz="2000" dirty="0" smtClean="0"/>
              <a:t>Nezbytné dokumenty pro podání žádosti a další administraci projektu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196752"/>
            <a:ext cx="8136135" cy="4886548"/>
          </a:xfrm>
        </p:spPr>
        <p:txBody>
          <a:bodyPr/>
          <a:lstStyle/>
          <a:p>
            <a:r>
              <a:rPr lang="cs-CZ" sz="1400" dirty="0" smtClean="0"/>
              <a:t>Programový dokument</a:t>
            </a:r>
          </a:p>
          <a:p>
            <a:r>
              <a:rPr lang="cs-CZ" sz="1400" b="1" dirty="0" smtClean="0"/>
              <a:t>Pravidla pro žadatele a příjemce podpory</a:t>
            </a:r>
          </a:p>
          <a:p>
            <a:r>
              <a:rPr lang="cs-CZ" sz="1400" dirty="0" smtClean="0"/>
              <a:t>Harmonogram výzev</a:t>
            </a:r>
          </a:p>
          <a:p>
            <a:r>
              <a:rPr lang="cs-CZ" sz="1400" dirty="0" smtClean="0"/>
              <a:t>Text výzvy </a:t>
            </a:r>
          </a:p>
          <a:p>
            <a:r>
              <a:rPr lang="cs-CZ" sz="1400" dirty="0" smtClean="0"/>
              <a:t>Hodnotící kritéria</a:t>
            </a:r>
          </a:p>
          <a:p>
            <a:r>
              <a:rPr lang="cs-CZ" sz="1400" dirty="0" smtClean="0"/>
              <a:t>Náklady obvyklých opatření</a:t>
            </a:r>
          </a:p>
          <a:p>
            <a:r>
              <a:rPr lang="cs-CZ" sz="1400" dirty="0" smtClean="0"/>
              <a:t>Další specifické dokumenty zveřejněné </a:t>
            </a:r>
            <a:r>
              <a:rPr lang="cs-CZ" sz="1400" dirty="0"/>
              <a:t>s výzvou</a:t>
            </a:r>
          </a:p>
          <a:p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Všechny dokumenty jsou zveřejněny na </a:t>
            </a:r>
            <a:r>
              <a:rPr lang="cs-CZ" sz="1400" b="1" dirty="0" smtClean="0"/>
              <a:t>www.opzp.cz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00998"/>
            <a:ext cx="26574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1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9"/>
            <a:ext cx="8136135" cy="562073"/>
          </a:xfrm>
        </p:spPr>
        <p:txBody>
          <a:bodyPr/>
          <a:lstStyle/>
          <a:p>
            <a:r>
              <a:rPr lang="cs-CZ" sz="2000" dirty="0" smtClean="0"/>
              <a:t>Aktuální výzvy v OPŽP 2014 – 2020 </a:t>
            </a:r>
            <a:r>
              <a:rPr lang="cs-CZ" sz="2000" dirty="0"/>
              <a:t>(</a:t>
            </a:r>
            <a:r>
              <a:rPr lang="cs-CZ" sz="2000" dirty="0" smtClean="0"/>
              <a:t>specifický cíl 1.3)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980728"/>
            <a:ext cx="8136135" cy="5102572"/>
          </a:xfrm>
        </p:spPr>
        <p:txBody>
          <a:bodyPr/>
          <a:lstStyle/>
          <a:p>
            <a:r>
              <a:rPr lang="cs-CZ" sz="1400" b="1" dirty="0" smtClean="0"/>
              <a:t>119. výzva</a:t>
            </a:r>
            <a:r>
              <a:rPr lang="cs-CZ" sz="1400" dirty="0" smtClean="0"/>
              <a:t> – specifický cíl 1.3</a:t>
            </a:r>
            <a:endParaRPr lang="cs-CZ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 smtClean="0"/>
              <a:t>Příjem žádostí 4. 2. 2019 – 13. 1. 2020</a:t>
            </a:r>
            <a:endParaRPr lang="cs-CZ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 smtClean="0"/>
              <a:t>Alokace výzvy – 1 mld. Kč (příspěvek EU)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altLang="cs-CZ" sz="1400" dirty="0" smtClean="0">
                <a:solidFill>
                  <a:srgbClr val="000000"/>
                </a:solidFill>
              </a:rPr>
              <a:t>Veškeré </a:t>
            </a:r>
            <a:r>
              <a:rPr lang="cs-CZ" altLang="cs-CZ" sz="1400" dirty="0">
                <a:solidFill>
                  <a:srgbClr val="000000"/>
                </a:solidFill>
              </a:rPr>
              <a:t>podmínky pro úspěšné podání žádosti včetně textů výzev jsou uvedeny na </a:t>
            </a:r>
            <a:r>
              <a:rPr lang="cs-CZ" altLang="cs-CZ" sz="1400" b="1" dirty="0" smtClean="0">
                <a:solidFill>
                  <a:srgbClr val="000000"/>
                </a:solidFill>
              </a:rPr>
              <a:t>www.opzp.cz</a:t>
            </a:r>
            <a:r>
              <a:rPr lang="cs-CZ" altLang="cs-CZ" sz="1400" dirty="0" smtClean="0">
                <a:solidFill>
                  <a:srgbClr val="000000"/>
                </a:solidFill>
              </a:rPr>
              <a:t>.</a:t>
            </a:r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69" y="3557732"/>
            <a:ext cx="2584222" cy="20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0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9"/>
            <a:ext cx="8136135" cy="562073"/>
          </a:xfrm>
        </p:spPr>
        <p:txBody>
          <a:bodyPr/>
          <a:lstStyle/>
          <a:p>
            <a:r>
              <a:rPr lang="cs-CZ" sz="2000" dirty="0" smtClean="0"/>
              <a:t>Aktuální výzvy v OPŽP 2014 – </a:t>
            </a:r>
            <a:r>
              <a:rPr lang="cs-CZ" sz="2000" dirty="0"/>
              <a:t>2020 (</a:t>
            </a:r>
            <a:r>
              <a:rPr lang="cs-CZ" sz="2000" dirty="0" smtClean="0"/>
              <a:t>specifický </a:t>
            </a:r>
            <a:r>
              <a:rPr lang="cs-CZ" sz="2000" dirty="0"/>
              <a:t>cíl </a:t>
            </a:r>
            <a:r>
              <a:rPr lang="cs-CZ" sz="2000" dirty="0" smtClean="0"/>
              <a:t>1.4)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980728"/>
            <a:ext cx="8136135" cy="5184576"/>
          </a:xfrm>
        </p:spPr>
        <p:txBody>
          <a:bodyPr/>
          <a:lstStyle/>
          <a:p>
            <a:r>
              <a:rPr lang="cs-CZ" sz="1400" b="1" dirty="0" smtClean="0"/>
              <a:t>123. výzva</a:t>
            </a:r>
            <a:r>
              <a:rPr lang="cs-CZ" sz="1400" dirty="0" smtClean="0"/>
              <a:t> – aktivita 1.4.1 </a:t>
            </a:r>
            <a:r>
              <a:rPr lang="cs-CZ" sz="1400" dirty="0"/>
              <a:t>a </a:t>
            </a:r>
            <a:r>
              <a:rPr lang="cs-CZ" sz="1400" dirty="0" smtClean="0"/>
              <a:t>1.4.2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 smtClean="0"/>
              <a:t>Pro příspěvkové </a:t>
            </a:r>
            <a:r>
              <a:rPr lang="cs-CZ" sz="1400" dirty="0"/>
              <a:t>organizace a státní </a:t>
            </a:r>
            <a:r>
              <a:rPr lang="cs-CZ" sz="1400" dirty="0" smtClean="0"/>
              <a:t>podniky</a:t>
            </a:r>
            <a:endParaRPr lang="cs-CZ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 smtClean="0"/>
              <a:t>Předpokládané </a:t>
            </a:r>
            <a:r>
              <a:rPr lang="cs-CZ" sz="1400" dirty="0"/>
              <a:t>datum zahájení </a:t>
            </a:r>
            <a:r>
              <a:rPr lang="cs-CZ" sz="1400" dirty="0" smtClean="0"/>
              <a:t>příjmu </a:t>
            </a:r>
            <a:r>
              <a:rPr lang="cs-CZ" sz="1400" dirty="0"/>
              <a:t>žádostí </a:t>
            </a:r>
            <a:r>
              <a:rPr lang="cs-CZ" sz="1400" dirty="0" smtClean="0"/>
              <a:t>– 1. 4.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 smtClean="0"/>
              <a:t>Předpokládané </a:t>
            </a:r>
            <a:r>
              <a:rPr lang="cs-CZ" sz="1400" dirty="0"/>
              <a:t>datum ukončení příjmu žádostí </a:t>
            </a:r>
            <a:r>
              <a:rPr lang="cs-CZ" sz="1400" dirty="0" smtClean="0"/>
              <a:t>– 30. 9. 2019</a:t>
            </a:r>
            <a:endParaRPr lang="cs-CZ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 smtClean="0"/>
              <a:t>Alokace výzvy – 100 mil. Kč (příspěvek EU)</a:t>
            </a:r>
          </a:p>
          <a:p>
            <a:r>
              <a:rPr lang="cs-CZ" sz="1400" b="1" dirty="0" smtClean="0"/>
              <a:t>125</a:t>
            </a:r>
            <a:r>
              <a:rPr lang="cs-CZ" sz="1400" b="1" dirty="0" smtClean="0"/>
              <a:t>. </a:t>
            </a:r>
            <a:r>
              <a:rPr lang="cs-CZ" sz="1400" b="1" dirty="0"/>
              <a:t>výzva</a:t>
            </a:r>
            <a:r>
              <a:rPr lang="cs-CZ" sz="1400" dirty="0"/>
              <a:t> – </a:t>
            </a:r>
            <a:r>
              <a:rPr lang="cs-CZ" sz="1400" dirty="0" smtClean="0"/>
              <a:t>aktivity 1.4.1 (podklady pro vymezení území ohroženého zvláštní povodní) a 1.4.3</a:t>
            </a:r>
            <a:endParaRPr lang="cs-CZ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/>
              <a:t>Předpokládané datum zahájení příjmu žádostí – </a:t>
            </a:r>
            <a:r>
              <a:rPr lang="cs-CZ" sz="1400" dirty="0" smtClean="0"/>
              <a:t>1. 10. 2019</a:t>
            </a:r>
            <a:endParaRPr lang="cs-CZ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/>
              <a:t>Předpokládané datum ukončení příjmu žádostí – </a:t>
            </a:r>
            <a:r>
              <a:rPr lang="cs-CZ" sz="1400" dirty="0" smtClean="0"/>
              <a:t>19. 12. 2019</a:t>
            </a:r>
            <a:endParaRPr lang="cs-CZ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/>
              <a:t>Alokace výzvy – </a:t>
            </a:r>
            <a:r>
              <a:rPr lang="cs-CZ" sz="1400" dirty="0" smtClean="0"/>
              <a:t>150 </a:t>
            </a:r>
            <a:r>
              <a:rPr lang="cs-CZ" sz="1400" dirty="0"/>
              <a:t>mil. Kč (příspěvek EU)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altLang="cs-CZ" sz="1400" dirty="0" smtClean="0">
                <a:solidFill>
                  <a:srgbClr val="000000"/>
                </a:solidFill>
              </a:rPr>
              <a:t>Veškeré </a:t>
            </a:r>
            <a:r>
              <a:rPr lang="cs-CZ" altLang="cs-CZ" sz="1400" dirty="0">
                <a:solidFill>
                  <a:srgbClr val="000000"/>
                </a:solidFill>
              </a:rPr>
              <a:t>podmínky pro úspěšné podání žádosti včetně textů výzev jsou uvedeny na </a:t>
            </a:r>
            <a:r>
              <a:rPr lang="cs-CZ" altLang="cs-CZ" sz="1400" b="1" dirty="0" smtClean="0">
                <a:solidFill>
                  <a:srgbClr val="000000"/>
                </a:solidFill>
              </a:rPr>
              <a:t>www.opzp.cz</a:t>
            </a:r>
            <a:r>
              <a:rPr lang="cs-CZ" altLang="cs-CZ" sz="1400" dirty="0" smtClean="0">
                <a:solidFill>
                  <a:srgbClr val="000000"/>
                </a:solidFill>
              </a:rPr>
              <a:t>.</a:t>
            </a:r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pic>
        <p:nvPicPr>
          <p:cNvPr id="11267" name="Picture 3" descr="L:\DOKUMENTY K SC 1.3 A 1.4\Podklady od Tomáše Justa - AOPK ČR - 2017-05-02\FOTOGRAFIE DO PREZENTACE - 1.3.4 a 1.4\SMALL\povoden hasic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40" y="4941167"/>
            <a:ext cx="1637079" cy="11521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9"/>
            <a:ext cx="8136135" cy="562073"/>
          </a:xfrm>
        </p:spPr>
        <p:txBody>
          <a:bodyPr/>
          <a:lstStyle/>
          <a:p>
            <a:r>
              <a:rPr lang="cs-CZ" sz="2000" dirty="0" smtClean="0"/>
              <a:t>Náklady na projektovou přípravu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980728"/>
            <a:ext cx="8136135" cy="5184576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cs-CZ" sz="14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1400" b="1" dirty="0" smtClean="0">
                <a:solidFill>
                  <a:srgbClr val="000000"/>
                </a:solidFill>
              </a:rPr>
              <a:t>projektová </a:t>
            </a:r>
            <a:r>
              <a:rPr lang="cs-CZ" sz="1400" b="1" dirty="0">
                <a:solidFill>
                  <a:srgbClr val="000000"/>
                </a:solidFill>
              </a:rPr>
              <a:t>dokumentace </a:t>
            </a:r>
            <a:r>
              <a:rPr lang="cs-CZ" sz="1400" dirty="0">
                <a:solidFill>
                  <a:srgbClr val="000000"/>
                </a:solidFill>
              </a:rPr>
              <a:t>a dokumentace pro provádění </a:t>
            </a:r>
            <a:r>
              <a:rPr lang="cs-CZ" sz="1400" dirty="0" smtClean="0">
                <a:solidFill>
                  <a:srgbClr val="000000"/>
                </a:solidFill>
              </a:rPr>
              <a:t>stavby, </a:t>
            </a:r>
          </a:p>
          <a:p>
            <a:r>
              <a:rPr lang="cs-CZ" sz="1400" dirty="0" smtClean="0">
                <a:solidFill>
                  <a:srgbClr val="000000"/>
                </a:solidFill>
              </a:rPr>
              <a:t>podkladové studie </a:t>
            </a:r>
            <a:r>
              <a:rPr lang="cs-CZ" sz="1400" dirty="0">
                <a:solidFill>
                  <a:srgbClr val="000000"/>
                </a:solidFill>
              </a:rPr>
              <a:t>a </a:t>
            </a:r>
            <a:r>
              <a:rPr lang="cs-CZ" sz="1400" dirty="0" smtClean="0">
                <a:solidFill>
                  <a:srgbClr val="000000"/>
                </a:solidFill>
              </a:rPr>
              <a:t>analýzy (např. hydrogeologický průzkum), </a:t>
            </a:r>
          </a:p>
          <a:p>
            <a:r>
              <a:rPr lang="cs-CZ" sz="1400" b="1" dirty="0" smtClean="0">
                <a:solidFill>
                  <a:srgbClr val="000000"/>
                </a:solidFill>
              </a:rPr>
              <a:t>zadávací </a:t>
            </a:r>
            <a:r>
              <a:rPr lang="cs-CZ" sz="1400" b="1" dirty="0">
                <a:solidFill>
                  <a:srgbClr val="000000"/>
                </a:solidFill>
              </a:rPr>
              <a:t>dokumentace </a:t>
            </a:r>
            <a:r>
              <a:rPr lang="cs-CZ" sz="1400" dirty="0">
                <a:solidFill>
                  <a:srgbClr val="000000"/>
                </a:solidFill>
              </a:rPr>
              <a:t>dle </a:t>
            </a:r>
            <a:r>
              <a:rPr lang="cs-CZ" sz="1400" dirty="0" smtClean="0">
                <a:solidFill>
                  <a:srgbClr val="000000"/>
                </a:solidFill>
              </a:rPr>
              <a:t>ZZVZ </a:t>
            </a:r>
            <a:r>
              <a:rPr lang="cs-CZ" sz="1400" dirty="0">
                <a:solidFill>
                  <a:srgbClr val="000000"/>
                </a:solidFill>
              </a:rPr>
              <a:t>(případně dle dokumentu Zadávání veřejných zakázek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0000"/>
                </a:solidFill>
              </a:rPr>
              <a:t>      v </a:t>
            </a:r>
            <a:r>
              <a:rPr lang="cs-CZ" sz="1400" dirty="0">
                <a:solidFill>
                  <a:srgbClr val="000000"/>
                </a:solidFill>
              </a:rPr>
              <a:t>OPŽP </a:t>
            </a:r>
            <a:r>
              <a:rPr lang="cs-CZ" sz="1400" dirty="0" smtClean="0">
                <a:solidFill>
                  <a:srgbClr val="000000"/>
                </a:solidFill>
              </a:rPr>
              <a:t>2014–2020), </a:t>
            </a:r>
            <a:r>
              <a:rPr lang="cs-CZ" sz="1400" dirty="0">
                <a:solidFill>
                  <a:srgbClr val="000000"/>
                </a:solidFill>
              </a:rPr>
              <a:t>včetně organizace zadávacího nebo výběrového </a:t>
            </a:r>
            <a:r>
              <a:rPr lang="cs-CZ" sz="1400" dirty="0" smtClean="0">
                <a:solidFill>
                  <a:srgbClr val="000000"/>
                </a:solidFill>
              </a:rPr>
              <a:t>řízení,</a:t>
            </a:r>
            <a:endParaRPr lang="cs-CZ" sz="1400" dirty="0">
              <a:solidFill>
                <a:srgbClr val="000000"/>
              </a:solidFill>
            </a:endParaRPr>
          </a:p>
          <a:p>
            <a:r>
              <a:rPr lang="cs-CZ" sz="1400" dirty="0" smtClean="0">
                <a:solidFill>
                  <a:srgbClr val="000000"/>
                </a:solidFill>
              </a:rPr>
              <a:t>plán </a:t>
            </a:r>
            <a:r>
              <a:rPr lang="cs-CZ" sz="1400" dirty="0">
                <a:solidFill>
                  <a:srgbClr val="000000"/>
                </a:solidFill>
              </a:rPr>
              <a:t>BOZP a výkon dozoru BOZP,</a:t>
            </a:r>
          </a:p>
          <a:p>
            <a:r>
              <a:rPr lang="cs-CZ" sz="1400" b="1" dirty="0" smtClean="0">
                <a:solidFill>
                  <a:srgbClr val="000000"/>
                </a:solidFill>
              </a:rPr>
              <a:t>zpracování žádosti </a:t>
            </a:r>
            <a:r>
              <a:rPr lang="cs-CZ" sz="1400" dirty="0">
                <a:solidFill>
                  <a:srgbClr val="000000"/>
                </a:solidFill>
              </a:rPr>
              <a:t>včetně vyplnění v IS KP14+, přičemž maximální způsobilá částka, kterou lze na </a:t>
            </a:r>
            <a:r>
              <a:rPr lang="cs-CZ" sz="1400" dirty="0" smtClean="0">
                <a:solidFill>
                  <a:srgbClr val="000000"/>
                </a:solidFill>
              </a:rPr>
              <a:t>zpracování žádosti </a:t>
            </a:r>
            <a:r>
              <a:rPr lang="cs-CZ" sz="1400" dirty="0">
                <a:solidFill>
                  <a:srgbClr val="000000"/>
                </a:solidFill>
              </a:rPr>
              <a:t>nárokovat, je 30 000 Kč bez </a:t>
            </a:r>
            <a:r>
              <a:rPr lang="cs-CZ" sz="1400" dirty="0" smtClean="0">
                <a:solidFill>
                  <a:srgbClr val="000000"/>
                </a:solidFill>
              </a:rPr>
              <a:t>DPH</a:t>
            </a:r>
          </a:p>
          <a:p>
            <a:r>
              <a:rPr lang="cs-CZ" sz="1400" b="1" dirty="0">
                <a:solidFill>
                  <a:srgbClr val="000000"/>
                </a:solidFill>
              </a:rPr>
              <a:t>manažerské řízení</a:t>
            </a:r>
            <a:r>
              <a:rPr lang="cs-CZ" sz="1400" dirty="0">
                <a:solidFill>
                  <a:srgbClr val="000000"/>
                </a:solidFill>
              </a:rPr>
              <a:t> přípravy a realizace </a:t>
            </a:r>
            <a:r>
              <a:rPr lang="cs-CZ" sz="1400" dirty="0" smtClean="0">
                <a:solidFill>
                  <a:srgbClr val="000000"/>
                </a:solidFill>
              </a:rPr>
              <a:t>projektu</a:t>
            </a:r>
          </a:p>
          <a:p>
            <a:r>
              <a:rPr lang="cs-CZ" sz="1400" dirty="0"/>
              <a:t>výdaje na </a:t>
            </a:r>
            <a:r>
              <a:rPr lang="cs-CZ" sz="1400" b="1" dirty="0"/>
              <a:t>činnost odborného technického </a:t>
            </a:r>
            <a:r>
              <a:rPr lang="cs-CZ" sz="1400" b="1" dirty="0" smtClean="0"/>
              <a:t>a </a:t>
            </a:r>
            <a:r>
              <a:rPr lang="cs-CZ" sz="1400" b="1" dirty="0"/>
              <a:t>autorského </a:t>
            </a:r>
            <a:r>
              <a:rPr lang="cs-CZ" sz="1400" b="1" dirty="0" smtClean="0"/>
              <a:t>dozoru</a:t>
            </a:r>
          </a:p>
          <a:p>
            <a:pPr marL="0" indent="0">
              <a:buNone/>
            </a:pPr>
            <a:endParaRPr lang="cs-CZ" sz="1400" dirty="0" smtClean="0">
              <a:solidFill>
                <a:srgbClr val="000000"/>
              </a:solidFill>
              <a:latin typeface="ArialM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51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9"/>
            <a:ext cx="8136135" cy="562073"/>
          </a:xfrm>
        </p:spPr>
        <p:txBody>
          <a:bodyPr/>
          <a:lstStyle/>
          <a:p>
            <a:r>
              <a:rPr lang="cs-CZ" sz="2000" dirty="0" smtClean="0"/>
              <a:t>Výše způsobilých nákladů na projektovou přípravu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980728"/>
            <a:ext cx="8136135" cy="518457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1400" dirty="0" smtClean="0"/>
              <a:t>Výdaje </a:t>
            </a:r>
            <a:r>
              <a:rPr lang="cs-CZ" sz="1400" dirty="0"/>
              <a:t>na přípravu </a:t>
            </a:r>
            <a:r>
              <a:rPr lang="cs-CZ" sz="1400" dirty="0" smtClean="0"/>
              <a:t>projektu lze považovat </a:t>
            </a:r>
            <a:r>
              <a:rPr lang="cs-CZ" sz="1400" dirty="0"/>
              <a:t>za způsobilé maximálně do výše 6–10 % z celkových způsobilých přímých </a:t>
            </a:r>
            <a:r>
              <a:rPr lang="cs-CZ" sz="1400" dirty="0" smtClean="0"/>
              <a:t>realizačních výdajů </a:t>
            </a:r>
            <a:r>
              <a:rPr lang="cs-CZ" sz="1400" dirty="0"/>
              <a:t>projektů dle níže uvedených </a:t>
            </a:r>
            <a:r>
              <a:rPr lang="cs-CZ" sz="1400" dirty="0" smtClean="0"/>
              <a:t>limitů: </a:t>
            </a:r>
            <a:endParaRPr lang="cs-CZ" sz="1400" dirty="0"/>
          </a:p>
          <a:p>
            <a:r>
              <a:rPr lang="cs-CZ" sz="1400" b="1" dirty="0" smtClean="0"/>
              <a:t>10 </a:t>
            </a:r>
            <a:r>
              <a:rPr lang="cs-CZ" sz="1400" b="1" dirty="0"/>
              <a:t>%</a:t>
            </a:r>
            <a:r>
              <a:rPr lang="cs-CZ" sz="1400" dirty="0"/>
              <a:t> u projektů, jejichž celkové způsobilé přímé realizační výdaje </a:t>
            </a:r>
            <a:r>
              <a:rPr lang="cs-CZ" sz="1400" b="1" dirty="0"/>
              <a:t>nepřesahují 1 mil. Kč</a:t>
            </a:r>
            <a:r>
              <a:rPr lang="cs-CZ" sz="1400" dirty="0"/>
              <a:t>,</a:t>
            </a:r>
          </a:p>
          <a:p>
            <a:r>
              <a:rPr lang="cs-CZ" sz="1400" b="1" dirty="0" smtClean="0"/>
              <a:t>8 </a:t>
            </a:r>
            <a:r>
              <a:rPr lang="cs-CZ" sz="1400" b="1" dirty="0"/>
              <a:t>%</a:t>
            </a:r>
            <a:r>
              <a:rPr lang="cs-CZ" sz="1400" dirty="0"/>
              <a:t> u projektů, jejichž celkové způsobilé přímé realizační výdaje </a:t>
            </a:r>
            <a:r>
              <a:rPr lang="cs-CZ" sz="1400" b="1" dirty="0"/>
              <a:t>nepřesahují</a:t>
            </a:r>
            <a:r>
              <a:rPr lang="cs-CZ" sz="1400" dirty="0"/>
              <a:t> </a:t>
            </a:r>
            <a:r>
              <a:rPr lang="cs-CZ" sz="1400" b="1" dirty="0"/>
              <a:t>3 mil. Kč</a:t>
            </a:r>
            <a:r>
              <a:rPr lang="cs-CZ" sz="1400" dirty="0"/>
              <a:t>,</a:t>
            </a:r>
          </a:p>
          <a:p>
            <a:r>
              <a:rPr lang="cs-CZ" sz="1400" b="1" dirty="0" smtClean="0"/>
              <a:t>7 </a:t>
            </a:r>
            <a:r>
              <a:rPr lang="cs-CZ" sz="1400" b="1" dirty="0"/>
              <a:t>%</a:t>
            </a:r>
            <a:r>
              <a:rPr lang="cs-CZ" sz="1400" dirty="0"/>
              <a:t> u projektů, jejichž celkové způsobilé přímé realizační výdaje </a:t>
            </a:r>
            <a:r>
              <a:rPr lang="cs-CZ" sz="1400" b="1" dirty="0"/>
              <a:t>nepřesahují</a:t>
            </a:r>
            <a:r>
              <a:rPr lang="cs-CZ" sz="1400" dirty="0"/>
              <a:t> </a:t>
            </a:r>
            <a:r>
              <a:rPr lang="cs-CZ" sz="1400" b="1" dirty="0"/>
              <a:t>10 mil. Kč</a:t>
            </a:r>
            <a:r>
              <a:rPr lang="cs-CZ" sz="1400" dirty="0"/>
              <a:t>,</a:t>
            </a:r>
          </a:p>
          <a:p>
            <a:r>
              <a:rPr lang="cs-CZ" sz="1400" b="1" dirty="0" smtClean="0"/>
              <a:t>6 </a:t>
            </a:r>
            <a:r>
              <a:rPr lang="cs-CZ" sz="1400" b="1" dirty="0"/>
              <a:t>%</a:t>
            </a:r>
            <a:r>
              <a:rPr lang="cs-CZ" sz="1400" dirty="0"/>
              <a:t> u projektů, jejichž celkové způsobilé přímé realizační výdaje jsou </a:t>
            </a:r>
            <a:r>
              <a:rPr lang="cs-CZ" sz="1400" b="1" dirty="0"/>
              <a:t>vyšší než 10 mil. Kč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>
              <a:spcAft>
                <a:spcPts val="1200"/>
              </a:spcAft>
            </a:pPr>
            <a:r>
              <a:rPr lang="cs-CZ" sz="1400" dirty="0"/>
              <a:t>Pro </a:t>
            </a:r>
            <a:r>
              <a:rPr lang="cs-CZ" sz="1400" dirty="0" smtClean="0"/>
              <a:t>aktivitu </a:t>
            </a:r>
            <a:r>
              <a:rPr lang="cs-CZ" sz="1400" dirty="0"/>
              <a:t>1.3.2 platí, že </a:t>
            </a:r>
            <a:r>
              <a:rPr lang="cs-CZ" sz="1400" dirty="0" smtClean="0"/>
              <a:t>výdaje </a:t>
            </a:r>
            <a:r>
              <a:rPr lang="cs-CZ" sz="1400" dirty="0"/>
              <a:t>na přípravu </a:t>
            </a:r>
            <a:r>
              <a:rPr lang="cs-CZ" sz="1400" dirty="0" smtClean="0"/>
              <a:t>projektu lze považovat </a:t>
            </a:r>
            <a:r>
              <a:rPr lang="cs-CZ" sz="1400" dirty="0"/>
              <a:t>za způsobilé maximálně do výše </a:t>
            </a:r>
            <a:r>
              <a:rPr lang="cs-CZ" sz="1400" dirty="0" smtClean="0"/>
              <a:t>6–15 </a:t>
            </a:r>
            <a:r>
              <a:rPr lang="cs-CZ" sz="1400" dirty="0"/>
              <a:t>% z celkových způsobilých přímých </a:t>
            </a:r>
            <a:r>
              <a:rPr lang="cs-CZ" sz="1400" dirty="0" smtClean="0"/>
              <a:t>realizačních výdajů </a:t>
            </a:r>
            <a:r>
              <a:rPr lang="cs-CZ" sz="1400" dirty="0"/>
              <a:t>projektů dle níže uvedených </a:t>
            </a:r>
            <a:r>
              <a:rPr lang="cs-CZ" sz="1400" dirty="0" smtClean="0"/>
              <a:t>limitů:</a:t>
            </a:r>
            <a:endParaRPr lang="cs-CZ" sz="1400" dirty="0"/>
          </a:p>
          <a:p>
            <a:r>
              <a:rPr lang="cs-CZ" sz="1400" b="1" dirty="0" smtClean="0"/>
              <a:t>15 </a:t>
            </a:r>
            <a:r>
              <a:rPr lang="cs-CZ" sz="1400" b="1" dirty="0"/>
              <a:t>%</a:t>
            </a:r>
            <a:r>
              <a:rPr lang="cs-CZ" sz="1400" dirty="0"/>
              <a:t> u projektů, jejichž celkové způsobilé přímé realizační výdaje </a:t>
            </a:r>
            <a:r>
              <a:rPr lang="cs-CZ" sz="1400" b="1" dirty="0"/>
              <a:t>nepřesahují 1 mil. Kč</a:t>
            </a:r>
            <a:r>
              <a:rPr lang="cs-CZ" sz="1400" dirty="0"/>
              <a:t>,</a:t>
            </a:r>
          </a:p>
          <a:p>
            <a:r>
              <a:rPr lang="cs-CZ" sz="1400" b="1" dirty="0" smtClean="0"/>
              <a:t>12 </a:t>
            </a:r>
            <a:r>
              <a:rPr lang="cs-CZ" sz="1400" b="1" dirty="0"/>
              <a:t>%</a:t>
            </a:r>
            <a:r>
              <a:rPr lang="cs-CZ" sz="1400" dirty="0"/>
              <a:t> u projektů, jejichž celkové způsobilé přímé realizační výdaje </a:t>
            </a:r>
            <a:r>
              <a:rPr lang="cs-CZ" sz="1400" b="1" dirty="0"/>
              <a:t>nepřesahují 3 mil. Kč</a:t>
            </a:r>
            <a:r>
              <a:rPr lang="cs-CZ" sz="1400" dirty="0"/>
              <a:t>,</a:t>
            </a:r>
          </a:p>
          <a:p>
            <a:r>
              <a:rPr lang="cs-CZ" sz="1400" b="1" dirty="0" smtClean="0"/>
              <a:t>9 </a:t>
            </a:r>
            <a:r>
              <a:rPr lang="cs-CZ" sz="1400" b="1" dirty="0"/>
              <a:t>% </a:t>
            </a:r>
            <a:r>
              <a:rPr lang="cs-CZ" sz="1400" dirty="0"/>
              <a:t>u projektů, jejichž celkové způsobilé přímé realizační výdaje </a:t>
            </a:r>
            <a:r>
              <a:rPr lang="cs-CZ" sz="1400" b="1" dirty="0"/>
              <a:t>nepřesahují 10 mil. Kč</a:t>
            </a:r>
            <a:r>
              <a:rPr lang="cs-CZ" sz="1400" dirty="0"/>
              <a:t>,</a:t>
            </a:r>
          </a:p>
          <a:p>
            <a:r>
              <a:rPr lang="cs-CZ" sz="1400" b="1" dirty="0" smtClean="0"/>
              <a:t>6 </a:t>
            </a:r>
            <a:r>
              <a:rPr lang="cs-CZ" sz="1400" b="1" dirty="0"/>
              <a:t>%</a:t>
            </a:r>
            <a:r>
              <a:rPr lang="cs-CZ" sz="1400" dirty="0"/>
              <a:t> u projektů, jejichž celkové způsobilé přímé realizační výdaje jsou </a:t>
            </a:r>
            <a:r>
              <a:rPr lang="cs-CZ" sz="1400" b="1" dirty="0"/>
              <a:t>vyšší než 10 mil. Kč</a:t>
            </a:r>
            <a:r>
              <a:rPr lang="cs-CZ" sz="1400" dirty="0"/>
              <a:t>.</a:t>
            </a:r>
            <a:endParaRPr lang="cs-CZ" sz="1400" dirty="0" smtClean="0">
              <a:solidFill>
                <a:srgbClr val="000000"/>
              </a:solidFill>
            </a:endParaRPr>
          </a:p>
          <a:p>
            <a:endParaRPr lang="cs-CZ" sz="14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6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8043" y="2420888"/>
            <a:ext cx="7887914" cy="576064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cs-CZ" altLang="cs-CZ" b="1" dirty="0" smtClean="0"/>
              <a:t>Děkuji za pozornost.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95288" y="3501008"/>
            <a:ext cx="8353425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  <a:tabLst>
                <a:tab pos="4038600" algn="l"/>
              </a:tabLst>
            </a:pPr>
            <a:r>
              <a:rPr lang="cs-CZ" altLang="cs-CZ" sz="1600" b="1" dirty="0" smtClean="0"/>
              <a:t>Ing. Martin Sedloň </a:t>
            </a:r>
            <a:r>
              <a:rPr lang="cs-CZ" altLang="cs-CZ" sz="1600" dirty="0" smtClean="0"/>
              <a:t>– vedoucí oddělení	</a:t>
            </a:r>
            <a:r>
              <a:rPr lang="cs-CZ" altLang="cs-CZ" sz="1600" b="1" dirty="0" smtClean="0"/>
              <a:t>martin.sedlon@sfzp.cz </a:t>
            </a:r>
            <a:r>
              <a:rPr lang="cs-CZ" altLang="cs-CZ" sz="1600" dirty="0" smtClean="0"/>
              <a:t>(tel. </a:t>
            </a:r>
            <a:r>
              <a:rPr lang="cs-CZ" altLang="cs-CZ" sz="1600" dirty="0"/>
              <a:t>267 994 </a:t>
            </a:r>
            <a:r>
              <a:rPr lang="cs-CZ" altLang="cs-CZ" sz="1600" dirty="0" smtClean="0"/>
              <a:t>279)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  <a:tabLst>
                <a:tab pos="4038600" algn="l"/>
              </a:tabLst>
            </a:pPr>
            <a:r>
              <a:rPr lang="cs-CZ" altLang="cs-CZ" sz="1400" dirty="0" smtClean="0"/>
              <a:t>Odbor </a:t>
            </a:r>
            <a:r>
              <a:rPr lang="cs-CZ" altLang="cs-CZ" sz="1400" dirty="0"/>
              <a:t>ochrany </a:t>
            </a:r>
            <a:r>
              <a:rPr lang="cs-CZ" altLang="cs-CZ" sz="1400" dirty="0" smtClean="0"/>
              <a:t>přírody	dotazy@sfzp.cz</a:t>
            </a:r>
            <a:endParaRPr lang="cs-CZ" altLang="cs-CZ" sz="14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None/>
              <a:tabLst>
                <a:tab pos="4038600" algn="l"/>
              </a:tabLst>
            </a:pPr>
            <a:r>
              <a:rPr lang="cs-CZ" altLang="cs-CZ" sz="1400" dirty="0"/>
              <a:t>Státní fond životního prostředí </a:t>
            </a:r>
            <a:r>
              <a:rPr lang="cs-CZ" altLang="cs-CZ" sz="1400" dirty="0" smtClean="0"/>
              <a:t>ČR	</a:t>
            </a:r>
            <a:r>
              <a:rPr lang="cs-CZ" sz="1400" dirty="0" smtClean="0">
                <a:solidFill>
                  <a:srgbClr val="00B050"/>
                </a:solidFill>
              </a:rPr>
              <a:t>Zelená </a:t>
            </a:r>
            <a:r>
              <a:rPr lang="cs-CZ" sz="1400" dirty="0">
                <a:solidFill>
                  <a:srgbClr val="00B050"/>
                </a:solidFill>
              </a:rPr>
              <a:t>linka: 800 260 500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1400" dirty="0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95288" y="5648325"/>
            <a:ext cx="835342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400" b="1" dirty="0"/>
              <a:t>Ministerstvo životního prostředí - </a:t>
            </a:r>
            <a:r>
              <a:rPr lang="cs-CZ" altLang="cs-CZ" sz="1400" b="1" dirty="0">
                <a:solidFill>
                  <a:srgbClr val="3F9C35"/>
                </a:solidFill>
              </a:rPr>
              <a:t>www.mzp.cz</a:t>
            </a:r>
            <a:endParaRPr lang="cs-CZ" altLang="cs-CZ" sz="1400" dirty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400" b="1" dirty="0"/>
              <a:t>Státní fond životního prostředí ČR - </a:t>
            </a:r>
            <a:r>
              <a:rPr lang="cs-CZ" altLang="cs-CZ" sz="1400" b="1" dirty="0">
                <a:solidFill>
                  <a:srgbClr val="003399"/>
                </a:solidFill>
              </a:rPr>
              <a:t>www.sfzp.cz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400" b="1" dirty="0"/>
              <a:t>Agentura ochrany přírody a krajiny ČR - </a:t>
            </a:r>
            <a:r>
              <a:rPr lang="cs-CZ" altLang="cs-CZ" sz="1400" b="1" dirty="0">
                <a:solidFill>
                  <a:srgbClr val="73767D"/>
                </a:solidFill>
              </a:rPr>
              <a:t>www.ochranaprirody.cz</a:t>
            </a:r>
            <a:endParaRPr lang="cs-CZ" altLang="cs-CZ" sz="1400" dirty="0">
              <a:solidFill>
                <a:srgbClr val="73767D"/>
              </a:solidFill>
            </a:endParaRPr>
          </a:p>
        </p:txBody>
      </p:sp>
      <p:pic>
        <p:nvPicPr>
          <p:cNvPr id="1026" name="Picture 2" descr="L:\DOKUMENTY K SC 1.3 A 1.4\Podklady od Tomáše Justa - AOPK ČR - 2017-05-02\FOTOGRAFIE DO PREZENTACE - 1.3.4 a 1.4\SMALL\font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3653"/>
            <a:ext cx="2338123" cy="172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4639"/>
            <a:ext cx="8208912" cy="562073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Aktivita 1.3.1 – Specifická </a:t>
            </a:r>
            <a:r>
              <a:rPr lang="cs-CZ" altLang="cs-CZ" sz="2000" dirty="0" smtClean="0"/>
              <a:t>kritéria přijatelnosti (výběr)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980728"/>
            <a:ext cx="8136706" cy="4669185"/>
          </a:xfrm>
        </p:spPr>
        <p:txBody>
          <a:bodyPr/>
          <a:lstStyle/>
          <a:p>
            <a:pPr algn="just"/>
            <a:r>
              <a:rPr lang="cs-CZ" altLang="cs-CZ" sz="1400" dirty="0" smtClean="0">
                <a:solidFill>
                  <a:srgbClr val="000000"/>
                </a:solidFill>
              </a:rPr>
              <a:t>Návrh </a:t>
            </a:r>
            <a:r>
              <a:rPr lang="cs-CZ" altLang="cs-CZ" sz="1400" dirty="0">
                <a:solidFill>
                  <a:srgbClr val="000000"/>
                </a:solidFill>
              </a:rPr>
              <a:t>revitalizované kynety koryta </a:t>
            </a:r>
            <a:r>
              <a:rPr lang="cs-CZ" altLang="cs-CZ" sz="1400" dirty="0" smtClean="0">
                <a:solidFill>
                  <a:srgbClr val="000000"/>
                </a:solidFill>
              </a:rPr>
              <a:t>vodního toku zajišťuje </a:t>
            </a:r>
            <a:r>
              <a:rPr lang="cs-CZ" altLang="cs-CZ" sz="1400" dirty="0">
                <a:solidFill>
                  <a:srgbClr val="000000"/>
                </a:solidFill>
              </a:rPr>
              <a:t>v rozsahu území využitelného </a:t>
            </a:r>
            <a:r>
              <a:rPr lang="cs-CZ" altLang="cs-CZ" sz="1400" dirty="0" smtClean="0">
                <a:solidFill>
                  <a:srgbClr val="000000"/>
                </a:solidFill>
              </a:rPr>
              <a:t>pro</a:t>
            </a:r>
            <a:r>
              <a:rPr lang="cs-CZ" sz="1400" dirty="0"/>
              <a:t> </a:t>
            </a:r>
            <a:r>
              <a:rPr lang="cs-CZ" altLang="cs-CZ" sz="1400" dirty="0" smtClean="0">
                <a:solidFill>
                  <a:srgbClr val="000000"/>
                </a:solidFill>
              </a:rPr>
              <a:t>revitalizaci </a:t>
            </a:r>
            <a:r>
              <a:rPr lang="cs-CZ" altLang="cs-CZ" sz="1400" dirty="0">
                <a:solidFill>
                  <a:srgbClr val="000000"/>
                </a:solidFill>
              </a:rPr>
              <a:t>zlepšení současného ekologického stavu vod (úprava kynety do </a:t>
            </a:r>
            <a:r>
              <a:rPr lang="cs-CZ" altLang="cs-CZ" sz="1400" dirty="0" smtClean="0">
                <a:solidFill>
                  <a:srgbClr val="000000"/>
                </a:solidFill>
              </a:rPr>
              <a:t>potenciálního </a:t>
            </a:r>
            <a:r>
              <a:rPr lang="cs-CZ" altLang="cs-CZ" sz="1400" dirty="0">
                <a:solidFill>
                  <a:srgbClr val="000000"/>
                </a:solidFill>
              </a:rPr>
              <a:t>geomorfologického typu přirozeného toku), migrační prostupnost a potřebný </a:t>
            </a:r>
            <a:r>
              <a:rPr lang="cs-CZ" altLang="cs-CZ" sz="1400" dirty="0" smtClean="0">
                <a:solidFill>
                  <a:srgbClr val="000000"/>
                </a:solidFill>
              </a:rPr>
              <a:t>transport </a:t>
            </a:r>
            <a:r>
              <a:rPr lang="cs-CZ" altLang="cs-CZ" sz="1400" dirty="0">
                <a:solidFill>
                  <a:srgbClr val="000000"/>
                </a:solidFill>
              </a:rPr>
              <a:t>splavenin.</a:t>
            </a:r>
          </a:p>
          <a:p>
            <a:pPr algn="just"/>
            <a:r>
              <a:rPr lang="cs-CZ" altLang="cs-CZ" sz="1400" dirty="0" smtClean="0">
                <a:solidFill>
                  <a:srgbClr val="000000"/>
                </a:solidFill>
              </a:rPr>
              <a:t>Projekt </a:t>
            </a:r>
            <a:r>
              <a:rPr lang="cs-CZ" altLang="cs-CZ" sz="1400" dirty="0">
                <a:solidFill>
                  <a:srgbClr val="000000"/>
                </a:solidFill>
              </a:rPr>
              <a:t>zachovává (případně zvyšuje) průtočnou kapacitu stanovenou pro danou obec či město a nezvyšuje povodňové nebezpečí.</a:t>
            </a:r>
          </a:p>
          <a:p>
            <a:pPr algn="just"/>
            <a:r>
              <a:rPr lang="cs-CZ" altLang="cs-CZ" sz="1400" dirty="0" smtClean="0">
                <a:solidFill>
                  <a:srgbClr val="000000"/>
                </a:solidFill>
              </a:rPr>
              <a:t>Projekt </a:t>
            </a:r>
            <a:r>
              <a:rPr lang="cs-CZ" altLang="cs-CZ" sz="1400" dirty="0">
                <a:solidFill>
                  <a:srgbClr val="000000"/>
                </a:solidFill>
              </a:rPr>
              <a:t>obsahuje doložení snížení povodňového ohrožení a </a:t>
            </a:r>
            <a:r>
              <a:rPr lang="cs-CZ" altLang="cs-CZ" sz="1400" dirty="0" smtClean="0">
                <a:solidFill>
                  <a:srgbClr val="000000"/>
                </a:solidFill>
              </a:rPr>
              <a:t>nezhoršuje </a:t>
            </a:r>
            <a:r>
              <a:rPr lang="cs-CZ" altLang="cs-CZ" sz="1400" dirty="0">
                <a:solidFill>
                  <a:srgbClr val="000000"/>
                </a:solidFill>
              </a:rPr>
              <a:t>povodňové riziko dále </a:t>
            </a:r>
            <a:r>
              <a:rPr lang="cs-CZ" altLang="cs-CZ" sz="1400" dirty="0" smtClean="0">
                <a:solidFill>
                  <a:srgbClr val="000000"/>
                </a:solidFill>
              </a:rPr>
              <a:t>po</a:t>
            </a:r>
            <a:r>
              <a:rPr lang="cs-CZ" sz="1400" dirty="0"/>
              <a:t> </a:t>
            </a:r>
            <a:r>
              <a:rPr lang="cs-CZ" altLang="cs-CZ" sz="1400" dirty="0" smtClean="0">
                <a:solidFill>
                  <a:srgbClr val="000000"/>
                </a:solidFill>
              </a:rPr>
              <a:t>toku.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46AD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4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2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Unicode MS" pitchFamily="34" charset="-128"/>
              <a:buChar char="­"/>
              <a:defRPr sz="20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CB93984-F28A-4B78-B5B5-F52056246BE8}" type="slidenum">
              <a:rPr lang="cs-CZ" altLang="cs-CZ" sz="1400" smtClean="0">
                <a:solidFill>
                  <a:srgbClr val="73767D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 sz="1400" smtClean="0">
              <a:solidFill>
                <a:srgbClr val="73767D"/>
              </a:solidFill>
              <a:latin typeface="Arial" charset="0"/>
            </a:endParaRPr>
          </a:p>
        </p:txBody>
      </p:sp>
      <p:pic>
        <p:nvPicPr>
          <p:cNvPr id="2050" name="Picture 2" descr="L:\DOKUMENTY K SC 1.3 A 1.4\Podklady od Tomáše Justa - AOPK ČR - 2017-05-02\FOTOGRAFIE DO PREZENTACE\řeka Wiesent v Ebermannstadtu rozvolnění a protipovodňová ze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2" y="2996952"/>
            <a:ext cx="3366199" cy="252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DOKUMENTY K SC 1.3 A 1.4\Podklady od Tomáše Justa - AOPK ČR - 2017-05-02\FOTOGRAFIE DO PREZENTACE\VT PPO Bad Staffel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479999" cy="252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136135" cy="706437"/>
          </a:xfrm>
        </p:spPr>
        <p:txBody>
          <a:bodyPr/>
          <a:lstStyle/>
          <a:p>
            <a:r>
              <a:rPr lang="cs-CZ" altLang="cs-CZ" sz="2000" dirty="0" smtClean="0"/>
              <a:t>Aktivita</a:t>
            </a:r>
            <a:r>
              <a:rPr lang="cs-CZ" sz="2000" dirty="0"/>
              <a:t> </a:t>
            </a:r>
            <a:r>
              <a:rPr lang="cs-CZ" altLang="cs-CZ" sz="2000" dirty="0" smtClean="0"/>
              <a:t>1.3.1 </a:t>
            </a:r>
            <a:r>
              <a:rPr lang="cs-CZ" altLang="cs-CZ" sz="2000" dirty="0"/>
              <a:t>– </a:t>
            </a:r>
            <a:r>
              <a:rPr lang="cs-CZ" sz="2000" dirty="0" smtClean="0"/>
              <a:t>Přírodě blízká protipovodňová úprava koryta vodního toku a přilehlé nivy dle hodnotících kritérií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136904" cy="4824536"/>
          </a:xfrm>
        </p:spPr>
        <p:txBody>
          <a:bodyPr/>
          <a:lstStyle/>
          <a:p>
            <a:pPr algn="just"/>
            <a:r>
              <a:rPr lang="cs-CZ" sz="1400" dirty="0" smtClean="0"/>
              <a:t>Úplné </a:t>
            </a:r>
            <a:r>
              <a:rPr lang="cs-CZ" sz="1400" dirty="0"/>
              <a:t>či částečné odstranění nevhodného opevnění koryta vodního </a:t>
            </a:r>
            <a:r>
              <a:rPr lang="cs-CZ" sz="1400" dirty="0" smtClean="0"/>
              <a:t>toku</a:t>
            </a:r>
            <a:r>
              <a:rPr lang="cs-CZ" sz="1400" dirty="0">
                <a:solidFill>
                  <a:srgbClr val="000000"/>
                </a:solidFill>
              </a:rPr>
              <a:t>,</a:t>
            </a:r>
            <a:endParaRPr lang="cs-CZ" sz="1400" dirty="0"/>
          </a:p>
          <a:p>
            <a:pPr algn="just"/>
            <a:r>
              <a:rPr lang="cs-CZ" sz="1400" dirty="0"/>
              <a:t>odstranění migračních překážek</a:t>
            </a:r>
            <a:r>
              <a:rPr lang="cs-CZ" sz="1400" dirty="0" smtClean="0"/>
              <a:t>,</a:t>
            </a:r>
            <a:endParaRPr lang="cs-CZ" sz="1400" dirty="0"/>
          </a:p>
          <a:p>
            <a:pPr algn="just"/>
            <a:r>
              <a:rPr lang="cs-CZ" sz="1400" dirty="0" smtClean="0"/>
              <a:t>zlepšení </a:t>
            </a:r>
            <a:r>
              <a:rPr lang="cs-CZ" sz="1400" dirty="0"/>
              <a:t>morfologie koryta vodního </a:t>
            </a:r>
            <a:r>
              <a:rPr lang="cs-CZ" sz="1400" dirty="0" smtClean="0"/>
              <a:t>toku,</a:t>
            </a:r>
          </a:p>
          <a:p>
            <a:pPr algn="just"/>
            <a:r>
              <a:rPr lang="cs-CZ" sz="1400" dirty="0" smtClean="0"/>
              <a:t>úprava </a:t>
            </a:r>
            <a:r>
              <a:rPr lang="cs-CZ" sz="1400" dirty="0"/>
              <a:t>zemních břehů do mírnějších a proměnlivých sklonů a jejich případná stabilizace</a:t>
            </a:r>
            <a:r>
              <a:rPr lang="cs-CZ" sz="1400" dirty="0" smtClean="0"/>
              <a:t>,</a:t>
            </a:r>
          </a:p>
          <a:p>
            <a:pPr algn="just"/>
            <a:r>
              <a:rPr lang="cs-CZ" sz="1400" dirty="0" smtClean="0"/>
              <a:t>výsadba </a:t>
            </a:r>
            <a:r>
              <a:rPr lang="cs-CZ" sz="1400" dirty="0"/>
              <a:t>doprovodných dřevin spolu se zatravněním břehů a okolí vodního toku (např. realizace ochranných zatravněných pásů podél vodního toku</a:t>
            </a:r>
            <a:r>
              <a:rPr lang="cs-CZ" sz="1400" dirty="0" smtClean="0"/>
              <a:t>),</a:t>
            </a:r>
          </a:p>
          <a:p>
            <a:pPr algn="just"/>
            <a:r>
              <a:rPr lang="cs-CZ" sz="1400" dirty="0" smtClean="0"/>
              <a:t>obnova </a:t>
            </a:r>
            <a:r>
              <a:rPr lang="cs-CZ" sz="1400" dirty="0"/>
              <a:t>původních a tvorba umělých říčních ramen a meandrů, povodňových průlehů a bypassů, </a:t>
            </a:r>
            <a:endParaRPr lang="cs-CZ" sz="1400" dirty="0" smtClean="0"/>
          </a:p>
          <a:p>
            <a:pPr algn="just"/>
            <a:r>
              <a:rPr lang="cs-CZ" sz="1400" dirty="0" smtClean="0"/>
              <a:t>tvorba </a:t>
            </a:r>
            <a:r>
              <a:rPr lang="cs-CZ" sz="1400" dirty="0"/>
              <a:t>složeného profilu koryta a vložení členité kynety pro běžné </a:t>
            </a:r>
            <a:r>
              <a:rPr lang="cs-CZ" sz="1400" dirty="0" smtClean="0"/>
              <a:t>průtoky,</a:t>
            </a:r>
          </a:p>
          <a:p>
            <a:pPr algn="just"/>
            <a:r>
              <a:rPr lang="cs-CZ" sz="1400" dirty="0" smtClean="0"/>
              <a:t>otevírání </a:t>
            </a:r>
            <a:r>
              <a:rPr lang="cs-CZ" sz="1400" dirty="0"/>
              <a:t>nivních ploch pro povodňové rozlivy a jejich vhodné úpravy.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pic>
        <p:nvPicPr>
          <p:cNvPr id="3074" name="Picture 2" descr="L:\DOKUMENTY K SC 1.3 A 1.4\Podklady od Tomáše Justa - AOPK ČR - 2017-05-02\FOTOGRAFIE DO PREZENTACE\První etapa přírodě blízké protipovodňové úpravy potoka v Bad Staffel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645024"/>
            <a:ext cx="2971800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9"/>
            <a:ext cx="8136135" cy="562074"/>
          </a:xfrm>
        </p:spPr>
        <p:txBody>
          <a:bodyPr/>
          <a:lstStyle/>
          <a:p>
            <a:r>
              <a:rPr lang="cs-CZ" altLang="cs-CZ" sz="2000" dirty="0"/>
              <a:t>Aktivita 1.3.1 – </a:t>
            </a:r>
            <a:r>
              <a:rPr lang="cs-CZ" sz="2000" dirty="0" smtClean="0"/>
              <a:t>Způsobilé výdaje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8136904" cy="5040560"/>
          </a:xfrm>
        </p:spPr>
        <p:txBody>
          <a:bodyPr/>
          <a:lstStyle/>
          <a:p>
            <a:pPr lvl="0"/>
            <a:r>
              <a:rPr lang="cs-CZ" sz="1400" dirty="0"/>
              <a:t>Za způsobilé výdaje </a:t>
            </a:r>
            <a:r>
              <a:rPr lang="cs-CZ" sz="1400" dirty="0" smtClean="0"/>
              <a:t>lze </a:t>
            </a:r>
            <a:r>
              <a:rPr lang="cs-CZ" sz="1400" dirty="0"/>
              <a:t>uznat edukativní </a:t>
            </a:r>
            <a:r>
              <a:rPr lang="cs-CZ" sz="1400" dirty="0" smtClean="0"/>
              <a:t>prvky (např</a:t>
            </a:r>
            <a:r>
              <a:rPr lang="cs-CZ" sz="1400" dirty="0"/>
              <a:t>. informativní tabule, tematické herní prvky) </a:t>
            </a:r>
            <a:r>
              <a:rPr lang="cs-CZ" sz="1400" dirty="0" smtClean="0"/>
              <a:t>a</a:t>
            </a:r>
            <a:r>
              <a:rPr lang="cs-CZ" sz="1400" dirty="0"/>
              <a:t> </a:t>
            </a:r>
            <a:r>
              <a:rPr lang="cs-CZ" sz="1400" dirty="0" smtClean="0"/>
              <a:t>doprovodné </a:t>
            </a:r>
            <a:r>
              <a:rPr lang="cs-CZ" sz="1400" dirty="0"/>
              <a:t>prvky (např. mobiliář, lavičky), a to do výše 5 % z ostatních způsobilých pří­mých realizačních výdajů. Nelze hradit doprovodné prvky bez instalace edukativních prvků.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4098" name="Picture 2" descr="L:\DOKUMENTY K SC 1.3 A 1.4\Podklady od Tomáše Justa - AOPK ČR - 2017-05-02\FOTOGRAFIE DO PREZENTACE\Na dolním okraji Bad Kissingen leží v nivě Francké Saaly zaplavitelné území - lázeňský 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9321"/>
            <a:ext cx="3849057" cy="21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L:\DOKUMENTY K SC 1.3 A 1.4\Podklady od Tomáše Justa - AOPK ČR - 2017-05-02\FOTOGRAFIE DO PREZENTACE\Balvanitá rampa na řece Wertach v Augsburg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843048" cy="21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1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9"/>
            <a:ext cx="8136135" cy="562074"/>
          </a:xfrm>
        </p:spPr>
        <p:txBody>
          <a:bodyPr/>
          <a:lstStyle/>
          <a:p>
            <a:r>
              <a:rPr lang="cs-CZ" altLang="cs-CZ" sz="2000" dirty="0"/>
              <a:t>Aktivita 1.3.1 – </a:t>
            </a:r>
            <a:r>
              <a:rPr lang="cs-CZ" sz="2000" dirty="0" smtClean="0"/>
              <a:t>Příklady nepodporovaných opatření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6146" name="Picture 2" descr="L:\DOKUMENTY K SC 1.3 A 1.4\Podklady od Tomáše Justa - AOPK ČR - 2017-05-02\FOTOGRAFIE DO PREZENTACE - ÚPRAVY\zatruběn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2955863" cy="230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228128" cy="23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3466665" cy="23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9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136135" cy="562074"/>
          </a:xfrm>
        </p:spPr>
        <p:txBody>
          <a:bodyPr/>
          <a:lstStyle/>
          <a:p>
            <a:r>
              <a:rPr lang="cs-CZ" altLang="cs-CZ" sz="2000" dirty="0"/>
              <a:t>Aktivita 1.3.2 – Hospodaření se srážkovými vodami </a:t>
            </a:r>
            <a:r>
              <a:rPr lang="cs-CZ" altLang="cs-CZ" sz="2000" dirty="0" smtClean="0"/>
              <a:t>v</a:t>
            </a:r>
            <a:r>
              <a:rPr lang="cs-CZ" sz="2000" dirty="0"/>
              <a:t> </a:t>
            </a:r>
            <a:r>
              <a:rPr lang="cs-CZ" altLang="cs-CZ" sz="2000" dirty="0" smtClean="0"/>
              <a:t>intravilánu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980728"/>
            <a:ext cx="8104187" cy="510257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Typy podporovaných projektů:</a:t>
            </a:r>
          </a:p>
          <a:p>
            <a:pPr marL="0" lvl="0" indent="0">
              <a:buNone/>
            </a:pPr>
            <a:endParaRPr lang="cs-CZ" sz="1400" dirty="0"/>
          </a:p>
          <a:p>
            <a:pPr lvl="0"/>
            <a:r>
              <a:rPr lang="cs-CZ" sz="1400" dirty="0"/>
              <a:t>povrchová vsakovací a retenční zařízení doplněná zelení (plošný vsak, </a:t>
            </a:r>
            <a:r>
              <a:rPr lang="cs-CZ" sz="1400" dirty="0" err="1"/>
              <a:t>průleh</a:t>
            </a:r>
            <a:r>
              <a:rPr lang="cs-CZ" sz="1400" dirty="0"/>
              <a:t>, vsakovací nádrž),</a:t>
            </a:r>
          </a:p>
          <a:p>
            <a:r>
              <a:rPr lang="cs-CZ" sz="1400" dirty="0"/>
              <a:t>podzemní vsakovací zařízení s retenčním prostorem vyplněným štěrkem nebo prefabrikáty,</a:t>
            </a:r>
          </a:p>
          <a:p>
            <a:pPr lvl="0"/>
            <a:r>
              <a:rPr lang="cs-CZ" sz="1400" dirty="0"/>
              <a:t>povrchové či podzemní retenční prostory s regulací odtoku do povrchových vod nebo kanalizace (retenční nádrže suché a se zásobním prostorem, podzemní retenční nádrže, umělé mokřady),</a:t>
            </a:r>
          </a:p>
          <a:p>
            <a:pPr lvl="0"/>
            <a:r>
              <a:rPr lang="cs-CZ" sz="1400" b="1" dirty="0"/>
              <a:t>akumulační podzemní nádrže na zachytávání srážkových vod a jejich opětovné využití (např. na zálivku či splachování WC),</a:t>
            </a:r>
          </a:p>
          <a:p>
            <a:pPr lvl="0"/>
            <a:r>
              <a:rPr lang="cs-CZ" sz="1400" b="1" dirty="0"/>
              <a:t>výměna nepropustných zpevněných povrchů za propustné zpevněné a propustné povrchy se součinitelem odtoku každého z nových povrchů do 0,5 včetně</a:t>
            </a:r>
            <a:r>
              <a:rPr lang="cs-CZ" altLang="cs-CZ" sz="1400" b="1" dirty="0">
                <a:solidFill>
                  <a:srgbClr val="000000"/>
                </a:solidFill>
              </a:rPr>
              <a:t>,</a:t>
            </a:r>
            <a:endParaRPr lang="cs-CZ" sz="1400" b="1" dirty="0"/>
          </a:p>
          <a:p>
            <a:r>
              <a:rPr lang="cs-CZ" sz="1400" b="1" dirty="0"/>
              <a:t>přestavby konstrukcí střech s okamžitým odtokem srážkové vody (keramické, plechové atd.) na povrchy s akumulační schopností (vegetační, retenční) se součinitelem odtoku do</a:t>
            </a:r>
            <a:r>
              <a:rPr lang="cs-CZ" sz="1400" dirty="0"/>
              <a:t> </a:t>
            </a:r>
            <a:r>
              <a:rPr lang="cs-CZ" sz="1400" b="1" dirty="0"/>
              <a:t>0,7 včetně</a:t>
            </a:r>
            <a:r>
              <a:rPr lang="cs-CZ" sz="1400" b="1" dirty="0" smtClean="0"/>
              <a:t>.</a:t>
            </a:r>
          </a:p>
          <a:p>
            <a:r>
              <a:rPr lang="cs-CZ" sz="1400" b="1" dirty="0"/>
              <a:t>d</a:t>
            </a:r>
            <a:r>
              <a:rPr lang="cs-CZ" sz="1400" b="1" dirty="0" smtClean="0"/>
              <a:t>ešťové zahrady (kombinace modré a zelené infrastruktury)</a:t>
            </a:r>
            <a:endParaRPr lang="cs-CZ" sz="1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pic>
        <p:nvPicPr>
          <p:cNvPr id="1031" name="Picture 7" descr="L:\DOKUMENTY K SC 1.3 A 1.4\Podklady od Tomáše Justa - AOPK ČR - 2017-05-02\FOTOGRAFIE DO PREZENTACE - ÚPRAVY\prulehy-na-d-tskem-hristi-v-bytove-zastavb-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" t="4233" r="2868" b="4113"/>
          <a:stretch/>
        </p:blipFill>
        <p:spPr bwMode="auto">
          <a:xfrm>
            <a:off x="505436" y="4437112"/>
            <a:ext cx="2297165" cy="1475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90" y="4437112"/>
            <a:ext cx="2160000" cy="1475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2988928" cy="1475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2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9"/>
            <a:ext cx="8280400" cy="562074"/>
          </a:xfrm>
        </p:spPr>
        <p:txBody>
          <a:bodyPr/>
          <a:lstStyle/>
          <a:p>
            <a:r>
              <a:rPr lang="cs-CZ" altLang="cs-CZ" sz="2000" dirty="0"/>
              <a:t>Aktivita 1.3.2 – </a:t>
            </a:r>
            <a:r>
              <a:rPr lang="cs-CZ" sz="2000" dirty="0"/>
              <a:t>Rozšíření  podporovaných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052736"/>
            <a:ext cx="8104187" cy="5030564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1400" b="1" dirty="0"/>
              <a:t>Nově schválená opatření k podpoře z aktivity 1.3.2</a:t>
            </a:r>
          </a:p>
          <a:p>
            <a:pPr algn="just"/>
            <a:r>
              <a:rPr lang="cs-CZ" altLang="cs-CZ" sz="1400" dirty="0"/>
              <a:t>Výstavba střech s </a:t>
            </a:r>
            <a:r>
              <a:rPr lang="cs-CZ" sz="1400" dirty="0"/>
              <a:t>akumulační schopností (vegetační, retenční) se součinitelem odtoku do 0,7 včetně - </a:t>
            </a:r>
            <a:r>
              <a:rPr lang="cs-CZ" sz="1400" b="1" dirty="0"/>
              <a:t>výše podpory 85 %.</a:t>
            </a:r>
            <a:r>
              <a:rPr lang="cs-CZ" altLang="cs-CZ" sz="1400" b="1" dirty="0"/>
              <a:t> </a:t>
            </a:r>
          </a:p>
          <a:p>
            <a:pPr algn="just"/>
            <a:r>
              <a:rPr lang="cs-CZ" altLang="cs-CZ" sz="1400" dirty="0">
                <a:solidFill>
                  <a:srgbClr val="000000"/>
                </a:solidFill>
              </a:rPr>
              <a:t>Budování </a:t>
            </a:r>
            <a:r>
              <a:rPr lang="cs-CZ" sz="1400" dirty="0">
                <a:solidFill>
                  <a:srgbClr val="000000"/>
                </a:solidFill>
              </a:rPr>
              <a:t>propustných zpevněných povrchů se součinitelem odtoku každého z povrchů do 0,5 včetně – účelem je motivovat při budování nových zpevněných povrchů k použití propustných materiálů a kompenzovat zvýšené náklady spojené s jejich použitím - </a:t>
            </a:r>
            <a:r>
              <a:rPr lang="cs-CZ" sz="1400" b="1" dirty="0">
                <a:solidFill>
                  <a:srgbClr val="000000"/>
                </a:solidFill>
              </a:rPr>
              <a:t>výše podpory 30 %.</a:t>
            </a: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</a:p>
          <a:p>
            <a:pPr marL="0" indent="0" algn="just">
              <a:buNone/>
            </a:pPr>
            <a:endParaRPr lang="cs-CZ" altLang="cs-CZ" sz="14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cs-CZ" altLang="cs-CZ" sz="1400" b="1" dirty="0"/>
              <a:t>Úprava stávajících opatření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sz="1400" dirty="0"/>
              <a:t>Navýšení podpory u výměny nepropustných povrchů za povrchy propustné na </a:t>
            </a:r>
            <a:r>
              <a:rPr lang="cs-CZ" altLang="cs-CZ" sz="1400" b="1" dirty="0"/>
              <a:t>85 </a:t>
            </a:r>
            <a:r>
              <a:rPr lang="cs-CZ" altLang="cs-CZ" sz="1400" b="1" dirty="0" smtClean="0"/>
              <a:t>%</a:t>
            </a:r>
            <a:r>
              <a:rPr lang="cs-CZ" altLang="cs-CZ" sz="1400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altLang="cs-CZ" sz="1400" dirty="0"/>
          </a:p>
          <a:p>
            <a:pPr algn="just">
              <a:buFont typeface="Arial" panose="020B0604020202020204" pitchFamily="34" charset="0"/>
              <a:buChar char="•"/>
            </a:pPr>
            <a:endParaRPr lang="cs-CZ" alt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5E859E-1FA9-461F-86E2-9EEE1EEAABEB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2484276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L:\DOKUMENTY K SC 1.3 A 1.4\Podklady od Tomáše Justa - AOPK ČR - 2017-05-02\FOTOGRAFIE DO PREZENTACE - ÚPRAVY\propustné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3936357"/>
            <a:ext cx="2432793" cy="16561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88427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_prezentace_OPZP_090608">
  <a:themeElements>
    <a:clrScheme name="SABLONA_prezentace_OPZP_0906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BLONA_prezentace_OPZP_090608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BLONA_prezentace_OPZP_0906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prezentace_OPZP_0906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prezentace_OPZP_0906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prezentace_OPZP_0906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prezentace_OPZP_0906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prezentace_OPZP_0906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prezentace_OPZP_0906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prezentace_OPZP_0906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prezentace_OPZP_0906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prezentace_OPZP_0906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prezentace_OPZP_0906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prezentace_OPZP_0906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3558</TotalTime>
  <Words>1943</Words>
  <Application>Microsoft Office PowerPoint</Application>
  <PresentationFormat>Předvádění na obrazovce (4:3)</PresentationFormat>
  <Paragraphs>249</Paragraphs>
  <Slides>37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 Unicode MS</vt:lpstr>
      <vt:lpstr>Arial</vt:lpstr>
      <vt:lpstr>ArialMT</vt:lpstr>
      <vt:lpstr>Segoe UI</vt:lpstr>
      <vt:lpstr>Wingdings</vt:lpstr>
      <vt:lpstr>SABLONA_prezentace_OPZP_090608</vt:lpstr>
      <vt:lpstr>Prezentace aplikace PowerPoint</vt:lpstr>
      <vt:lpstr>Prioritní osa 1, specifický cíl 1.3 – Zajistit povodňovou ochranu intravilánu a hospodaření se srážkovými vodami</vt:lpstr>
      <vt:lpstr>Aktivita 1.3.1 – Zprůtočnění nebo zvýšení retenčního potenciálu koryt vodních toků a přilehlých niv, zlepšení přirozených rozlivů</vt:lpstr>
      <vt:lpstr>Aktivita 1.3.1 – Specifická kritéria přijatelnosti (výběr)</vt:lpstr>
      <vt:lpstr>Aktivita 1.3.1 – Přírodě blízká protipovodňová úprava koryta vodního toku a přilehlé nivy dle hodnotících kritérií</vt:lpstr>
      <vt:lpstr>Aktivita 1.3.1 – Způsobilé výdaje</vt:lpstr>
      <vt:lpstr>Aktivita 1.3.1 – Příklady nepodporovaných opatření</vt:lpstr>
      <vt:lpstr>Aktivita 1.3.2 – Hospodaření se srážkovými vodami v intravilánu</vt:lpstr>
      <vt:lpstr>Aktivita 1.3.2 – Rozšíření  podporovaných opatření</vt:lpstr>
      <vt:lpstr>Aktivita 1.3.2 – Hospodaření se srážkovými vodami v intravilánu</vt:lpstr>
      <vt:lpstr>Aktivita 1.3.2 – Specifická kritéria přijatelnosti (výběr)</vt:lpstr>
      <vt:lpstr>Aktivita 1.3.2 – Způsobilé a nezpůsobilé výdaje</vt:lpstr>
      <vt:lpstr>Aktivita 1.3.2 – Zelené střechy</vt:lpstr>
      <vt:lpstr>Aktivita 1.3.2 – Odvodnění parkoviště do zasakovacího pasu</vt:lpstr>
      <vt:lpstr>Aktivita 1.3.3 – Obnovení, výstavba a rekonstrukce, případně modernizace vodních děl sloužící povodňové ochraně</vt:lpstr>
      <vt:lpstr>Aktivita 1.3.3 – Ochranné nádrže</vt:lpstr>
      <vt:lpstr>Aktivita 1.3.3 – Specifická kritéria přijatelnosti (výběr)</vt:lpstr>
      <vt:lpstr>Aktivita 1.3.3 – Způsobilé výdaje</vt:lpstr>
      <vt:lpstr>Aktivita 1.3.4 – Stabilizování a sanace svahových nestabilit ohrožujících zdraví, majetek a bezpečnost obsažených v „Registru svahových nestabilit“</vt:lpstr>
      <vt:lpstr>Aktivita 1.3.4 – Specifická kritéria přijatelnosti</vt:lpstr>
      <vt:lpstr>Specifický cíl 1.3 na www.povis.cz</vt:lpstr>
      <vt:lpstr>Prioritní osa 1, specifický cíl 1.4 – Podpořit preventivní protipovodňová opatření</vt:lpstr>
      <vt:lpstr>Aktivita 1.4.1 – Analýza odtokových poměrů včetně návrhů možných protipovodňových opatření</vt:lpstr>
      <vt:lpstr>Aktivita 1.4.1 – Specifická kritéria přijatelnosti</vt:lpstr>
      <vt:lpstr>Aktivita 1.4.2 – Budování, rozšíření a zkvalitnění varovných, předpovědních a výstražných systémů na celostátní úrovni, digitální povodňové plány</vt:lpstr>
      <vt:lpstr>Aktivita 1.4.2 – Specifická kritéria přijatelnosti</vt:lpstr>
      <vt:lpstr>Aktivita 1.4.2 – Nezpůsobilé výdaje</vt:lpstr>
      <vt:lpstr>Aktivita 1.4.3 – Budování a rozšíření varovných, hlásných, předpovědních a výstražných systémů na lokální úrovni, digitální povodňové plány</vt:lpstr>
      <vt:lpstr>Aktivita 1.4.3 – Specifická kritéria přijatelnosti</vt:lpstr>
      <vt:lpstr>Aktivita 1.4.3 – Nezpůsobilé výdaje</vt:lpstr>
      <vt:lpstr>Specifický cíl 1.4 na www.povis.cz</vt:lpstr>
      <vt:lpstr>Nezbytné dokumenty pro podání žádosti a další administraci projektu</vt:lpstr>
      <vt:lpstr>Aktuální výzvy v OPŽP 2014 – 2020 (specifický cíl 1.3)</vt:lpstr>
      <vt:lpstr>Aktuální výzvy v OPŽP 2014 – 2020 (specifický cíl 1.4)</vt:lpstr>
      <vt:lpstr>Náklady na projektovou přípravu</vt:lpstr>
      <vt:lpstr>Výše způsobilých nákladů na projektovou přípravu</vt:lpstr>
      <vt:lpstr>Prezentace aplikace PowerPoint</vt:lpstr>
    </vt:vector>
  </TitlesOfParts>
  <Company>SFŽPČR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Milena Pecnová</dc:creator>
  <cp:lastModifiedBy>Sedlon Martin</cp:lastModifiedBy>
  <cp:revision>215</cp:revision>
  <cp:lastPrinted>2015-10-02T11:11:23Z</cp:lastPrinted>
  <dcterms:created xsi:type="dcterms:W3CDTF">2009-10-16T09:18:41Z</dcterms:created>
  <dcterms:modified xsi:type="dcterms:W3CDTF">2019-09-09T15:04:00Z</dcterms:modified>
</cp:coreProperties>
</file>