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1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6" r:id="rId4"/>
    <p:sldId id="311" r:id="rId5"/>
    <p:sldId id="649" r:id="rId6"/>
    <p:sldId id="650" r:id="rId7"/>
    <p:sldId id="651" r:id="rId8"/>
    <p:sldId id="652" r:id="rId9"/>
    <p:sldId id="653" r:id="rId10"/>
    <p:sldId id="340" r:id="rId11"/>
    <p:sldId id="353" r:id="rId12"/>
    <p:sldId id="647" r:id="rId13"/>
    <p:sldId id="648" r:id="rId14"/>
    <p:sldId id="644" r:id="rId15"/>
    <p:sldId id="645" r:id="rId16"/>
    <p:sldId id="354" r:id="rId17"/>
    <p:sldId id="355" r:id="rId18"/>
    <p:sldId id="341" r:id="rId19"/>
    <p:sldId id="654" r:id="rId20"/>
    <p:sldId id="659" r:id="rId21"/>
    <p:sldId id="655" r:id="rId22"/>
    <p:sldId id="660" r:id="rId23"/>
    <p:sldId id="300" r:id="rId24"/>
    <p:sldId id="629" r:id="rId25"/>
    <p:sldId id="631" r:id="rId26"/>
    <p:sldId id="632" r:id="rId27"/>
    <p:sldId id="633" r:id="rId28"/>
    <p:sldId id="641" r:id="rId29"/>
    <p:sldId id="661" r:id="rId30"/>
    <p:sldId id="662" r:id="rId31"/>
    <p:sldId id="663" r:id="rId32"/>
    <p:sldId id="664" r:id="rId33"/>
    <p:sldId id="665" r:id="rId34"/>
    <p:sldId id="670" r:id="rId35"/>
    <p:sldId id="671" r:id="rId36"/>
    <p:sldId id="672" r:id="rId37"/>
    <p:sldId id="259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73767D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5965" autoAdjust="0"/>
  </p:normalViewPr>
  <p:slideViewPr>
    <p:cSldViewPr showGuides="1">
      <p:cViewPr varScale="1">
        <p:scale>
          <a:sx n="99" d="100"/>
          <a:sy n="99" d="100"/>
        </p:scale>
        <p:origin x="1956" y="78"/>
      </p:cViewPr>
      <p:guideLst>
        <p:guide orient="horz" pos="1071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C2DABC-3C3B-46BE-9EA0-0E0CC7DA44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8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5111C3-AB20-4E1E-91E0-7B8E584939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89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36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Typ DČOV: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odpovídají požadavkům dle Přílohy č. 1 tab. 1c nařízení vlády č. 401/2015 Sb. (kategorie III výrobku označovaného CE) v případě vypouštění odpadních vod do vod povrchových, případně požadavkům dle nařízení vlády č. 57/2016 Sb. v případě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vypouštění odpadních vod do vod podzemních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Roční zpráva: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údaje o činnosti každé jednotlivé DČOV s důrazem na provozní stav a případné poruchové stavy a jejich odstranění, způsob naplnění podmínek stanovených příslušným vodoprávním úřadem a souhrnné výsledky provedených rozborů vzorků vody (jsou-li předepsány), četnost fyzických kontrol / servisních zásahů na místě (včetně data) a případných revizí.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934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Neaktuální PRVKÚK: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žadatel doloží k žádosti stanovisko kraje, že PRVKÚK bude aktualizován, aktualizovaný PRVKÚK bude ověřen při ZVA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3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ÚPLNÝ VÝČET DOKUMENTŮ VIZ VÝZVA</a:t>
            </a:r>
          </a:p>
          <a:p>
            <a:endParaRPr lang="cs-CZ" b="1" dirty="0"/>
          </a:p>
          <a:p>
            <a:r>
              <a:rPr lang="cs-CZ" b="1" dirty="0"/>
              <a:t>Ke smlouvě: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Kopie provozního řádu DČOV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Dokumenty prokazující souhlas s vybudování a používáním DČOV:</a:t>
            </a:r>
          </a:p>
          <a:p>
            <a:endParaRPr lang="cs-CZ" b="0" dirty="0"/>
          </a:p>
          <a:p>
            <a:r>
              <a:rPr lang="cs-CZ" b="0" dirty="0"/>
              <a:t>- Kopie povolení (případně doklad o projednání) příslušného vodoprávního úřadu</a:t>
            </a:r>
          </a:p>
          <a:p>
            <a:r>
              <a:rPr lang="cs-CZ" b="0" dirty="0"/>
              <a:t>k vypouštění odpadních vod do vod povrchových nebo podzemních pro potřeby</a:t>
            </a:r>
          </a:p>
          <a:p>
            <a:r>
              <a:rPr lang="cs-CZ" b="0" dirty="0"/>
              <a:t>jednotlivých občanů (domácností) a povolení k vypouštění odpadních vod</a:t>
            </a:r>
          </a:p>
          <a:p>
            <a:r>
              <a:rPr lang="cs-CZ" b="0" dirty="0"/>
              <a:t>k domovní čistírně odpadních vod potřebné k takovému nakládání dle § 8 odst. 1</a:t>
            </a:r>
          </a:p>
          <a:p>
            <a:r>
              <a:rPr lang="cs-CZ" b="0" dirty="0"/>
              <a:t>písm. c) a § 15 vodního zákona (č. 254/2001 Sb.); musí být opatřeno doložkou nabytí</a:t>
            </a:r>
          </a:p>
          <a:p>
            <a:r>
              <a:rPr lang="cs-CZ" b="0" dirty="0"/>
              <a:t>právní moci</a:t>
            </a:r>
          </a:p>
          <a:p>
            <a:endParaRPr lang="cs-CZ" b="0" dirty="0"/>
          </a:p>
          <a:p>
            <a:r>
              <a:rPr lang="cs-CZ" b="0" dirty="0"/>
              <a:t>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 případě vypouštění odpadních vod do vod povrchových kopie dokladu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 skutečnosti, že použitá DČOV je výrobek označený CE podle zvláštního právního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předpisu (§ 11 a 13 zákona č. 22/1997 Sb., o technických požadavcích na výrobky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o změně s doplnění některých zákonů, ve znění pozdějších předpisů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V případě DČOV dle § 15a zákona č. 254/2001 Sb. (na ohlášení) kopie ohlášení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stavby s podacím razítkem příslušného vodoprávního úřadu, přičemž je žadatel vždy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povinen Fondu oznámit případné výhrady vodoprávního úřadu k ohlášení stavby</a:t>
            </a:r>
            <a:endParaRPr lang="cs-CZ" b="0" dirty="0"/>
          </a:p>
          <a:p>
            <a:endParaRPr lang="cs-CZ" b="1" dirty="0"/>
          </a:p>
          <a:p>
            <a:r>
              <a:rPr lang="cs-CZ" b="1" dirty="0"/>
              <a:t>Navíc k ŽOP:</a:t>
            </a:r>
          </a:p>
          <a:p>
            <a:pPr marL="171450" indent="-171450">
              <a:buFontTx/>
              <a:buChar char="-"/>
            </a:pPr>
            <a:r>
              <a:rPr lang="cs-CZ" dirty="0"/>
              <a:t>účetní doklady + potvrzení o úhradě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  <a:p>
            <a:r>
              <a:rPr lang="cs-CZ" b="1" dirty="0"/>
              <a:t>K ZVA:</a:t>
            </a:r>
          </a:p>
          <a:p>
            <a:pPr marL="171450" indent="-171450">
              <a:buFontTx/>
              <a:buChar char="-"/>
            </a:pPr>
            <a:r>
              <a:rPr lang="cs-CZ" dirty="0"/>
              <a:t>Protokol o uvedení DČOV + monitoringu do provozu (dodavatel)</a:t>
            </a:r>
          </a:p>
          <a:p>
            <a:pPr marL="171450" indent="-171450">
              <a:buFontTx/>
              <a:buChar char="-"/>
            </a:pPr>
            <a:r>
              <a:rPr lang="cs-CZ" dirty="0"/>
              <a:t>Fotodokumentaci</a:t>
            </a:r>
          </a:p>
          <a:p>
            <a:pPr marL="171450" indent="-171450">
              <a:buFontTx/>
              <a:buChar char="-"/>
            </a:pPr>
            <a:r>
              <a:rPr lang="cs-CZ" dirty="0"/>
              <a:t>Kolaudaci (pouze pokud v režimu SP)</a:t>
            </a:r>
          </a:p>
          <a:p>
            <a:pPr marL="171450" indent="-171450">
              <a:buFontTx/>
              <a:buChar char="-"/>
            </a:pPr>
            <a:r>
              <a:rPr lang="cs-CZ" dirty="0"/>
              <a:t>Soulad s PRVKÚK (pokud nebylo v souladu při podání žádosti)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75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59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Typ DČOV: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odpovídají požadavkům dle Přílohy č. 1 tab. 1c nařízení vlády č. 401/2015 Sb. (kategorie III výrobku označovaného CE) v případě vypouštění odpadních vod do vod povrchových, případně požadavkům dle nařízení vlády č. 57/2016 Sb. v případě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vypouštění odpadních vod do vod podzemních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Roční zpráva: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údaje o činnosti každé jednotlivé DČOV s důrazem na provozní stav a případné poruchové stavy a jejich odstranění, způsob naplnění podmínek stanovených příslušným vodoprávním úřadem a souhrnné výsledky provedených rozborů vzorků vody (jsou-li předepsány), četnost fyzických kontrol / servisních zásahů na místě (včetně data) a případných revizí.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20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51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Neaktuální PRVKÚK: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žadatel doloží k žádosti stanovisko kraje, že PRVKÚK bude aktualizován, aktualizovaný PRVKÚK bude ověřen při ZVA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11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4C29-057F-43E5-B4A8-CB44A1C4279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7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1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6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ÚPLNÝ VÝČET DOKUMENTŮ VIZ VÝZVA</a:t>
            </a:r>
          </a:p>
          <a:p>
            <a:endParaRPr lang="cs-CZ" b="1" dirty="0"/>
          </a:p>
          <a:p>
            <a:r>
              <a:rPr lang="cs-CZ" b="1" dirty="0"/>
              <a:t>Ke smlouvě: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kopie oprávnění pro vykonávání činnosti technického a autorského dozoru (pouze v případě stavby)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Stanoviska dotčených orgánů:</a:t>
            </a:r>
          </a:p>
          <a:p>
            <a:endParaRPr lang="cs-CZ" b="0" dirty="0"/>
          </a:p>
          <a:p>
            <a:r>
              <a:rPr lang="cs-CZ" b="0" dirty="0"/>
              <a:t>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např.: stavební povolení, stanovisko příslušného vodoprávního úřadu, orgánu ochrany přírody, ČIŽP, aj.), je-li relevantní. V případě projektů, jejichž cílem je vyhledání a realizace nových zdrojů pitné vody (komplexní projekty, jejichž součástí je vyhledání, průzkum, hydrogeologické zkoušky, vystrojení a napojení na rozvodnou síť nebo veřejné odběrné místo) je tato příloha vyžadována až k Žádosti o uvolnění finančních prostředků</a:t>
            </a:r>
            <a:endParaRPr lang="cs-CZ" b="0" dirty="0"/>
          </a:p>
          <a:p>
            <a:endParaRPr lang="cs-CZ" b="1" dirty="0"/>
          </a:p>
          <a:p>
            <a:r>
              <a:rPr lang="cs-CZ" b="1" dirty="0"/>
              <a:t>Navíc k ŽOP:</a:t>
            </a:r>
          </a:p>
          <a:p>
            <a:pPr marL="171450" indent="-171450">
              <a:buFontTx/>
              <a:buChar char="-"/>
            </a:pPr>
            <a:r>
              <a:rPr lang="cs-CZ" dirty="0"/>
              <a:t>účetní doklady + potvrzení o úhradě</a:t>
            </a:r>
          </a:p>
          <a:p>
            <a:pPr marL="171450" indent="-171450">
              <a:buFontTx/>
              <a:buChar char="-"/>
            </a:pPr>
            <a:r>
              <a:rPr lang="cs-CZ" dirty="0"/>
              <a:t>stanoviska dotčených orgánů (pokud nebyly k žádosti)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r>
              <a:rPr lang="cs-CZ" b="1" dirty="0"/>
              <a:t>K ZVA:</a:t>
            </a:r>
          </a:p>
          <a:p>
            <a:pPr marL="171450" indent="-171450">
              <a:buFontTx/>
              <a:buChar char="-"/>
            </a:pPr>
            <a:r>
              <a:rPr lang="cs-CZ" dirty="0"/>
              <a:t>Protokol o předání místa realizace projektu</a:t>
            </a:r>
          </a:p>
          <a:p>
            <a:pPr marL="171450" indent="-171450">
              <a:buFontTx/>
              <a:buChar char="-"/>
            </a:pPr>
            <a:r>
              <a:rPr lang="cs-CZ" dirty="0"/>
              <a:t>Kolaudaci (pouze pokud v režimu SP)</a:t>
            </a:r>
          </a:p>
          <a:p>
            <a:pPr marL="171450" indent="-171450">
              <a:buFontTx/>
              <a:buChar char="-"/>
            </a:pPr>
            <a:r>
              <a:rPr lang="cs-CZ" dirty="0"/>
              <a:t>Soulad s PRVKÚK (pokud nebylo v souladu při podání žádosti)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31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9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Typ DČOV: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odpovídají požadavkům dle Přílohy č. 1 tab. 1c nařízení vlády č. 401/2015 Sb. (kategorie III výrobku označovaného CE) v případě vypouštění odpadních vod do vod povrchových, případně požadavkům dle nařízení vlády č. 57/2016 Sb. v případě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vypouštění odpadních vod do vod podzemních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Roční zpráva: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údaje o činnosti každé jednotlivé DČOV s důrazem na provozní stav a případné poruchové stavy a jejich odstranění, způsob naplnění podmínek stanovených příslušným vodoprávním úřadem a souhrnné výsledky provedených rozborů vzorků vody (jsou-li předepsány), četnost fyzických kontrol / servisních zásahů na místě (včetně data) a případných revizí.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86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ÚPLNÝ VÝČET DOKUMENTŮ VIZ VÝZVA</a:t>
            </a:r>
          </a:p>
          <a:p>
            <a:endParaRPr lang="cs-CZ" b="1" dirty="0"/>
          </a:p>
          <a:p>
            <a:r>
              <a:rPr lang="cs-CZ" b="1" dirty="0"/>
              <a:t>Ke smlouvě: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Kopie provozního řádu DČOV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Dokumenty prokazující souhlas s vybudování a používáním DČOV:</a:t>
            </a:r>
          </a:p>
          <a:p>
            <a:endParaRPr lang="cs-CZ" b="0" dirty="0"/>
          </a:p>
          <a:p>
            <a:r>
              <a:rPr lang="cs-CZ" b="0" dirty="0"/>
              <a:t>- Kopie povolení (případně doklad o projednání) příslušného vodoprávního úřadu</a:t>
            </a:r>
          </a:p>
          <a:p>
            <a:r>
              <a:rPr lang="cs-CZ" b="0" dirty="0"/>
              <a:t>k vypouštění odpadních vod do vod povrchových nebo podzemních pro potřeby</a:t>
            </a:r>
          </a:p>
          <a:p>
            <a:r>
              <a:rPr lang="cs-CZ" b="0" dirty="0"/>
              <a:t>jednotlivých občanů (domácností) a povolení k vypouštění odpadních vod</a:t>
            </a:r>
          </a:p>
          <a:p>
            <a:r>
              <a:rPr lang="cs-CZ" b="0" dirty="0"/>
              <a:t>k domovní čistírně odpadních vod potřebné k takovému nakládání dle § 8 odst. 1</a:t>
            </a:r>
          </a:p>
          <a:p>
            <a:r>
              <a:rPr lang="cs-CZ" b="0" dirty="0"/>
              <a:t>písm. c) a § 15 vodního zákona (č. 254/2001 Sb.); musí být opatřeno doložkou nabytí</a:t>
            </a:r>
          </a:p>
          <a:p>
            <a:r>
              <a:rPr lang="cs-CZ" b="0" dirty="0"/>
              <a:t>právní moci</a:t>
            </a:r>
          </a:p>
          <a:p>
            <a:endParaRPr lang="cs-CZ" b="0" dirty="0"/>
          </a:p>
          <a:p>
            <a:r>
              <a:rPr lang="cs-CZ" b="0" dirty="0"/>
              <a:t>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 případě vypouštění odpadních vod do vod povrchových kopie dokladu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 skutečnosti, že použitá DČOV je výrobek označený CE podle zvláštního právního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předpisu (§ 11 a 13 zákona č. 22/1997 Sb., o technických požadavcích na výrobky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o změně s doplnění některých zákonů, ve znění pozdějších předpisů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V případě DČOV dle § 15a zákona č. 254/2001 Sb. (na ohlášení) kopie ohlášení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stavby s podacím razítkem příslušného vodoprávního úřadu, přičemž je žadatel vždy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povinen Fondu oznámit případné výhrady vodoprávního úřadu k ohlášení stavby</a:t>
            </a:r>
            <a:endParaRPr lang="cs-CZ" b="0" dirty="0"/>
          </a:p>
          <a:p>
            <a:endParaRPr lang="cs-CZ" b="1" dirty="0"/>
          </a:p>
          <a:p>
            <a:r>
              <a:rPr lang="cs-CZ" b="1" dirty="0"/>
              <a:t>Navíc k ŽOP:</a:t>
            </a:r>
          </a:p>
          <a:p>
            <a:pPr marL="171450" indent="-171450">
              <a:buFontTx/>
              <a:buChar char="-"/>
            </a:pPr>
            <a:r>
              <a:rPr lang="cs-CZ" dirty="0"/>
              <a:t>účetní doklady + potvrzení o úhradě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  <a:p>
            <a:r>
              <a:rPr lang="cs-CZ" b="1" dirty="0"/>
              <a:t>K ZVA:</a:t>
            </a:r>
          </a:p>
          <a:p>
            <a:pPr marL="171450" indent="-171450">
              <a:buFontTx/>
              <a:buChar char="-"/>
            </a:pPr>
            <a:r>
              <a:rPr lang="cs-CZ" dirty="0"/>
              <a:t>Protokol o uvedení DČOV + monitoringu do provozu (dodavatel)</a:t>
            </a:r>
          </a:p>
          <a:p>
            <a:pPr marL="171450" indent="-171450">
              <a:buFontTx/>
              <a:buChar char="-"/>
            </a:pPr>
            <a:r>
              <a:rPr lang="cs-CZ" dirty="0"/>
              <a:t>Fotodokumentaci</a:t>
            </a:r>
          </a:p>
          <a:p>
            <a:pPr marL="171450" indent="-171450">
              <a:buFontTx/>
              <a:buChar char="-"/>
            </a:pPr>
            <a:r>
              <a:rPr lang="cs-CZ" dirty="0"/>
              <a:t>Kolaudaci (pouze pokud v režimu SP)</a:t>
            </a:r>
          </a:p>
          <a:p>
            <a:pPr marL="171450" indent="-171450">
              <a:buFontTx/>
              <a:buChar char="-"/>
            </a:pPr>
            <a:r>
              <a:rPr lang="cs-CZ" dirty="0"/>
              <a:t>Soulad s PRVKÚK (pokud nebylo v souladu při podání žádosti)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2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Neaktuální PRVKÚK: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žadatel doloží k žádosti stanovisko kraje, že PRVKÚK bude aktualizován, aktualizovaný PRVKÚK bude ověřen při ZVA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64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111C3-AB20-4E1E-91E0-7B8E58493907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4"/>
            <a:ext cx="9144000" cy="1216025"/>
          </a:xfrm>
          <a:prstGeom prst="rect">
            <a:avLst/>
          </a:prstGeom>
          <a:solidFill>
            <a:srgbClr val="3F9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927977" y="4"/>
            <a:ext cx="1216025" cy="1216025"/>
          </a:xfrm>
          <a:prstGeom prst="rect">
            <a:avLst/>
          </a:prstGeom>
          <a:solidFill>
            <a:srgbClr val="0046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6" name="Picture 13" descr="SFZP_H_RGB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538288"/>
            <a:ext cx="37433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1" descr="Mozaika_prezentace_V.jp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7" y="0"/>
            <a:ext cx="121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9" y="188913"/>
            <a:ext cx="7377112" cy="863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90" y="2852742"/>
            <a:ext cx="7319984" cy="180022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F9C35"/>
                </a:solidFill>
              </a:defRPr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9" y="6245225"/>
            <a:ext cx="2195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2" y="6245225"/>
            <a:ext cx="2195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2D28-A251-4056-877C-0E59595C92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6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82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33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26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837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78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84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46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7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8" y="1600204"/>
            <a:ext cx="8215342" cy="4525963"/>
          </a:xfrm>
        </p:spPr>
        <p:txBody>
          <a:bodyPr/>
          <a:lstStyle>
            <a:lvl1pPr marL="268288" indent="-268288">
              <a:buFont typeface="Arial" panose="020B0604020202020204" pitchFamily="34" charset="0"/>
              <a:buChar char="•"/>
              <a:tabLst/>
              <a:defRPr sz="2600"/>
            </a:lvl1pPr>
            <a:lvl2pPr>
              <a:tabLst/>
              <a:defRPr sz="2400"/>
            </a:lvl2pPr>
            <a:lvl3pPr>
              <a:tabLst/>
              <a:defRPr sz="2200"/>
            </a:lvl3pPr>
            <a:lvl4pPr>
              <a:tabLst/>
              <a:defRPr/>
            </a:lvl4pPr>
            <a:lvl5pPr>
              <a:tabLst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6B0E-9D26-4838-B2C2-16AA3C2E06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10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4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A924-21D5-409F-B5B0-B6D859802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35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123B-C811-49FA-A637-893FD61D5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42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ek - podtitulek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06" y="2311675"/>
            <a:ext cx="8199207" cy="430887"/>
          </a:xfr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rgbClr val="0063AC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2970889"/>
            <a:ext cx="8199173" cy="3244381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450629" indent="0">
              <a:buNone/>
              <a:defRPr b="1">
                <a:solidFill>
                  <a:schemeClr val="bg1"/>
                </a:solidFill>
              </a:defRPr>
            </a:lvl2pPr>
            <a:lvl3pPr marL="901258" indent="0">
              <a:buNone/>
              <a:defRPr b="1">
                <a:solidFill>
                  <a:schemeClr val="bg1"/>
                </a:solidFill>
              </a:defRPr>
            </a:lvl3pPr>
            <a:lvl4pPr marL="1351887" indent="0">
              <a:buNone/>
              <a:defRPr b="1">
                <a:solidFill>
                  <a:schemeClr val="bg1"/>
                </a:solidFill>
              </a:defRPr>
            </a:lvl4pPr>
            <a:lvl5pPr marL="1802516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přidáte text</a:t>
            </a:r>
            <a:endParaRPr lang="nb-NO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95140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ek podtitulek text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06" y="2311675"/>
            <a:ext cx="8199207" cy="430887"/>
          </a:xfr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rgbClr val="0063AC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2706" y="2947699"/>
            <a:ext cx="8199207" cy="3227814"/>
          </a:xfrm>
        </p:spPr>
        <p:txBody>
          <a:bodyPr/>
          <a:lstStyle>
            <a:lvl1pPr>
              <a:buClr>
                <a:srgbClr val="3F9C35"/>
              </a:buClr>
              <a:defRPr/>
            </a:lvl1pPr>
            <a:lvl2pPr>
              <a:defRPr baseline="0"/>
            </a:lvl2pPr>
            <a:lvl3pPr>
              <a:buClr>
                <a:srgbClr val="3F9C35"/>
              </a:buClr>
              <a:defRPr/>
            </a:lvl3pPr>
            <a:lvl4pPr>
              <a:defRPr/>
            </a:lvl4pPr>
            <a:lvl5pPr>
              <a:buClr>
                <a:srgbClr val="3F9C35"/>
              </a:buClr>
              <a:defRPr/>
            </a:lvl5pPr>
          </a:lstStyle>
          <a:p>
            <a:pPr lvl="0"/>
            <a:r>
              <a:rPr lang="cs-CZ" dirty="0"/>
              <a:t>Kliknutím přidáte text</a:t>
            </a:r>
            <a:endParaRPr lang="nb-NO" dirty="0"/>
          </a:p>
          <a:p>
            <a:pPr lvl="1"/>
            <a:r>
              <a:rPr lang="cs-CZ" dirty="0"/>
              <a:t>Druhá úroveň</a:t>
            </a:r>
            <a:endParaRPr lang="nb-NO" dirty="0"/>
          </a:p>
          <a:p>
            <a:pPr lvl="2"/>
            <a:r>
              <a:rPr lang="cs-CZ" dirty="0"/>
              <a:t>Třetí úroveň</a:t>
            </a:r>
            <a:endParaRPr lang="nb-NO" dirty="0"/>
          </a:p>
          <a:p>
            <a:pPr lvl="3"/>
            <a:r>
              <a:rPr lang="cs-CZ" dirty="0"/>
              <a:t>Čtvrtá úroveň</a:t>
            </a:r>
            <a:endParaRPr lang="nb-NO" dirty="0"/>
          </a:p>
          <a:p>
            <a:pPr lvl="4"/>
            <a:r>
              <a:rPr lang="cs-CZ" dirty="0"/>
              <a:t>Pátá úroveň</a:t>
            </a:r>
            <a:endParaRPr lang="nb-NO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45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nořádkový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007EA6"/>
                </a:solidFill>
              </a:defRPr>
            </a:lvl1pPr>
          </a:lstStyle>
          <a:p>
            <a:r>
              <a:rPr lang="cs-CZ" dirty="0"/>
              <a:t>Slepé záhlaví, velikost písma 28 bodů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2348880"/>
            <a:ext cx="8229600" cy="3777283"/>
          </a:xfrm>
        </p:spPr>
        <p:txBody>
          <a:bodyPr/>
          <a:lstStyle>
            <a:lvl1pPr marL="457200" indent="-457200">
              <a:buClr>
                <a:srgbClr val="007EA6"/>
              </a:buClr>
              <a:buFont typeface="Arial" panose="020B0604020202020204" pitchFamily="34" charset="0"/>
              <a:buChar char="•"/>
              <a:defRPr sz="2800" baseline="0"/>
            </a:lvl1pPr>
            <a:lvl2pPr>
              <a:buClr>
                <a:srgbClr val="53B481"/>
              </a:buClr>
              <a:defRPr sz="2400" baseline="0"/>
            </a:lvl2pPr>
            <a:lvl3pPr>
              <a:buClr>
                <a:srgbClr val="007EA6"/>
              </a:buClr>
              <a:defRPr sz="2000" baseline="0"/>
            </a:lvl3pPr>
            <a:lvl4pPr>
              <a:buClr>
                <a:srgbClr val="53B481"/>
              </a:buClr>
              <a:defRPr/>
            </a:lvl4pPr>
            <a:lvl5pPr>
              <a:buClr>
                <a:srgbClr val="007EA6"/>
              </a:buClr>
              <a:defRPr/>
            </a:lvl5pPr>
          </a:lstStyle>
          <a:p>
            <a:pPr lvl="0"/>
            <a:r>
              <a:rPr lang="cs-CZ" dirty="0"/>
              <a:t>První úroveň, nejméně 28 bodů.</a:t>
            </a:r>
          </a:p>
          <a:p>
            <a:pPr lvl="1"/>
            <a:r>
              <a:rPr lang="cs-CZ" dirty="0"/>
              <a:t>Druhá úroveň, nejméně 24 bodů</a:t>
            </a:r>
          </a:p>
          <a:p>
            <a:pPr lvl="2"/>
            <a:r>
              <a:rPr lang="cs-CZ" dirty="0"/>
              <a:t>Třetí úroveň, nejméně 20 bodů</a:t>
            </a:r>
          </a:p>
          <a:p>
            <a:pPr lvl="3"/>
            <a:r>
              <a:rPr lang="cs-CZ" dirty="0"/>
              <a:t>Čtvrtá úroveň, nejméně 20 bodů</a:t>
            </a:r>
          </a:p>
          <a:p>
            <a:pPr lvl="4"/>
            <a:r>
              <a:rPr lang="cs-CZ" dirty="0"/>
              <a:t>Pátá úroveň, nejméně 20 bodů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52F21-F7D3-4298-A5D5-F296FD9D7B1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1438"/>
            <a:ext cx="8219256" cy="792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baseline="0"/>
            </a:lvl1pPr>
            <a:lvl2pPr marL="457200" indent="0">
              <a:buFontTx/>
              <a:buNone/>
              <a:defRPr sz="3200" b="1"/>
            </a:lvl2pPr>
            <a:lvl3pPr marL="914400" indent="0">
              <a:buFontTx/>
              <a:buNone/>
              <a:defRPr sz="3200" b="1"/>
            </a:lvl3pPr>
            <a:lvl4pPr marL="1371600" indent="0">
              <a:buFontTx/>
              <a:buNone/>
              <a:defRPr sz="3200" b="1"/>
            </a:lvl4pPr>
            <a:lvl5pPr marL="1828800" indent="0">
              <a:buFontTx/>
              <a:buNone/>
              <a:defRPr sz="3200" b="1"/>
            </a:lvl5pPr>
          </a:lstStyle>
          <a:p>
            <a:pPr lvl="0"/>
            <a:r>
              <a:rPr lang="cs-CZ" dirty="0"/>
              <a:t>Jednořádkový titulek, 32 bodů</a:t>
            </a:r>
          </a:p>
        </p:txBody>
      </p:sp>
    </p:spTree>
    <p:extLst>
      <p:ext uri="{BB962C8B-B14F-4D97-AF65-F5344CB8AC3E}">
        <p14:creationId xmlns:p14="http://schemas.microsoft.com/office/powerpoint/2010/main" val="37193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007EA6"/>
                </a:solidFill>
              </a:defRPr>
            </a:lvl1pPr>
          </a:lstStyle>
          <a:p>
            <a:r>
              <a:rPr lang="cs-CZ" dirty="0"/>
              <a:t>Slepé záhlaví, velikost písma 28 bodů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52F21-F7D3-4298-A5D5-F296FD9D7B1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67544" y="1412874"/>
            <a:ext cx="5616426" cy="3960341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225" y="1412875"/>
            <a:ext cx="2303463" cy="9360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baseline="0"/>
            </a:lvl1pPr>
          </a:lstStyle>
          <a:p>
            <a:pPr lvl="0"/>
            <a:r>
              <a:rPr lang="cs-CZ" dirty="0"/>
              <a:t>Titulek / název fotky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72225" y="2420938"/>
            <a:ext cx="2303463" cy="295275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cs-CZ" dirty="0"/>
              <a:t>Toto je podrobný popisek fotky, velikost textu by neměla být méně než 20 bodů</a:t>
            </a:r>
          </a:p>
        </p:txBody>
      </p:sp>
    </p:spTree>
    <p:extLst>
      <p:ext uri="{BB962C8B-B14F-4D97-AF65-F5344CB8AC3E}">
        <p14:creationId xmlns:p14="http://schemas.microsoft.com/office/powerpoint/2010/main" val="52667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ouřádkový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007EA6"/>
                </a:solidFill>
              </a:defRPr>
            </a:lvl1pPr>
          </a:lstStyle>
          <a:p>
            <a:r>
              <a:rPr lang="cs-CZ" dirty="0"/>
              <a:t>Slepé záhlaví, velikost písma 28 bodů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2604045"/>
            <a:ext cx="8229600" cy="3561259"/>
          </a:xfrm>
        </p:spPr>
        <p:txBody>
          <a:bodyPr/>
          <a:lstStyle>
            <a:lvl1pPr marL="457200" indent="-457200">
              <a:buClr>
                <a:srgbClr val="007EA6"/>
              </a:buClr>
              <a:buFont typeface="Arial" panose="020B0604020202020204" pitchFamily="34" charset="0"/>
              <a:buChar char="•"/>
              <a:defRPr sz="2800" baseline="0"/>
            </a:lvl1pPr>
            <a:lvl2pPr>
              <a:buClr>
                <a:srgbClr val="53B481"/>
              </a:buClr>
              <a:defRPr sz="2400" baseline="0"/>
            </a:lvl2pPr>
            <a:lvl3pPr>
              <a:buClr>
                <a:srgbClr val="007EA6"/>
              </a:buClr>
              <a:defRPr sz="2000" baseline="0"/>
            </a:lvl3pPr>
            <a:lvl4pPr>
              <a:buClr>
                <a:srgbClr val="53B481"/>
              </a:buClr>
              <a:defRPr/>
            </a:lvl4pPr>
            <a:lvl5pPr>
              <a:buClr>
                <a:srgbClr val="007EA6"/>
              </a:buClr>
              <a:defRPr/>
            </a:lvl5pPr>
          </a:lstStyle>
          <a:p>
            <a:pPr lvl="0"/>
            <a:r>
              <a:rPr lang="cs-CZ" dirty="0"/>
              <a:t>První úroveň, nejméně 28 bodů.</a:t>
            </a:r>
          </a:p>
          <a:p>
            <a:pPr lvl="1"/>
            <a:r>
              <a:rPr lang="cs-CZ" dirty="0"/>
              <a:t>Druhá úroveň, nejméně 24 bodů</a:t>
            </a:r>
          </a:p>
          <a:p>
            <a:pPr lvl="2"/>
            <a:r>
              <a:rPr lang="cs-CZ" dirty="0"/>
              <a:t>Třetí úroveň, nejméně 20 bodů</a:t>
            </a:r>
          </a:p>
          <a:p>
            <a:pPr lvl="3"/>
            <a:r>
              <a:rPr lang="cs-CZ" dirty="0"/>
              <a:t>Čtvrtá úroveň, nejméně 20 bodů</a:t>
            </a:r>
          </a:p>
          <a:p>
            <a:pPr lvl="4"/>
            <a:r>
              <a:rPr lang="cs-CZ" dirty="0"/>
              <a:t>Pátá úroveň, nejméně 20 bodů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52F21-F7D3-4298-A5D5-F296FD9D7B1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1438"/>
            <a:ext cx="8219256" cy="792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baseline="0"/>
            </a:lvl1pPr>
            <a:lvl2pPr marL="457200" indent="0">
              <a:buFontTx/>
              <a:buNone/>
              <a:defRPr sz="3200" b="1"/>
            </a:lvl2pPr>
            <a:lvl3pPr marL="914400" indent="0">
              <a:buFontTx/>
              <a:buNone/>
              <a:defRPr sz="3200" b="1"/>
            </a:lvl3pPr>
            <a:lvl4pPr marL="1371600" indent="0">
              <a:buFontTx/>
              <a:buNone/>
              <a:defRPr sz="3200" b="1"/>
            </a:lvl4pPr>
            <a:lvl5pPr marL="1828800" indent="0">
              <a:buFontTx/>
              <a:buNone/>
              <a:defRPr sz="3200" b="1"/>
            </a:lvl5pPr>
          </a:lstStyle>
          <a:p>
            <a:pPr lvl="0"/>
            <a:r>
              <a:rPr lang="cs-CZ" dirty="0"/>
              <a:t>Dvouřádkový titulek, dle délky textu velikost písma minimálně 28 bodů</a:t>
            </a:r>
          </a:p>
        </p:txBody>
      </p:sp>
    </p:spTree>
    <p:extLst>
      <p:ext uri="{BB962C8B-B14F-4D97-AF65-F5344CB8AC3E}">
        <p14:creationId xmlns:p14="http://schemas.microsoft.com/office/powerpoint/2010/main" val="192988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4"/>
            <a:ext cx="9144000" cy="1216025"/>
          </a:xfrm>
          <a:prstGeom prst="rect">
            <a:avLst/>
          </a:prstGeom>
          <a:solidFill>
            <a:srgbClr val="3F9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274642"/>
            <a:ext cx="72723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7" y="1600204"/>
            <a:ext cx="8215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</a:defRPr>
            </a:lvl1pPr>
          </a:lstStyle>
          <a:p>
            <a:pPr>
              <a:defRPr/>
            </a:pPr>
            <a:fld id="{E7AB3406-A467-4A43-BC1A-C083068DA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0" r:id="rId2"/>
    <p:sldLayoutId id="2147483701" r:id="rId3"/>
    <p:sldLayoutId id="2147483702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rgbClr val="3F9C35"/>
        </a:buClr>
        <a:buFont typeface="Arial" panose="020B0604020202020204" pitchFamily="34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800">
          <a:solidFill>
            <a:schemeClr val="tx1"/>
          </a:solidFill>
          <a:latin typeface="+mn-lt"/>
        </a:defRPr>
      </a:lvl2pPr>
      <a:lvl3pPr marL="12334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400">
          <a:solidFill>
            <a:schemeClr val="tx1"/>
          </a:solidFill>
          <a:latin typeface="+mn-lt"/>
        </a:defRPr>
      </a:lvl3pPr>
      <a:lvl4pPr marL="1641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1C26-CAA4-4DB1-9909-92C995D30341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1CA60-635F-436D-8AA9-B33C615A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8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odniprogramzp.cz/" TargetMode="External"/><Relationship Id="rId2" Type="http://schemas.openxmlformats.org/officeDocument/2006/relationships/hyperlink" Target="http://www.sfz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tazy@sfzp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rodniprogramzp.cz/o-programu/harmonogram-vyzev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sfzp.cz/dotace-a-pujcky/norske-fondy/podporovane-oblasti/" TargetMode="Externa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f.sfzp.cz/calls/1st-call-trolltung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instagram.com/norwaygrants_czenvironment/" TargetMode="External"/><Relationship Id="rId3" Type="http://schemas.openxmlformats.org/officeDocument/2006/relationships/hyperlink" Target="http://www.eeagrants.cz/" TargetMode="External"/><Relationship Id="rId7" Type="http://schemas.openxmlformats.org/officeDocument/2006/relationships/hyperlink" Target="https://www.youtube.com/watch?v=SsPoQERoZ4g&amp;feature=youtu.be" TargetMode="External"/><Relationship Id="rId12" Type="http://schemas.openxmlformats.org/officeDocument/2006/relationships/hyperlink" Target="https://www.linkedin.com/company/sfzpcr" TargetMode="External"/><Relationship Id="rId2" Type="http://schemas.openxmlformats.org/officeDocument/2006/relationships/hyperlink" Target="http://www.eeagrants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hyperlink" Target="https://twitter.com/sfzp_cr" TargetMode="External"/><Relationship Id="rId5" Type="http://schemas.openxmlformats.org/officeDocument/2006/relationships/hyperlink" Target="https://bf.sfzp.cz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www.sfzp.cz/norskefondy" TargetMode="External"/><Relationship Id="rId9" Type="http://schemas.openxmlformats.org/officeDocument/2006/relationships/hyperlink" Target="https://www.facebook.com/czenvironmen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7679" y="3213100"/>
            <a:ext cx="6022677" cy="1081088"/>
          </a:xfrm>
        </p:spPr>
        <p:txBody>
          <a:bodyPr>
            <a:normAutofit/>
          </a:bodyPr>
          <a:lstStyle/>
          <a:p>
            <a:r>
              <a:rPr lang="cs-CZ" altLang="cs-CZ" b="0" dirty="0">
                <a:latin typeface="Segoe UI" pitchFamily="34" charset="0"/>
                <a:cs typeface="Segoe UI" pitchFamily="34" charset="0"/>
              </a:rPr>
              <a:t>HOSPODAŘENÍ S DEŠŤOVOU VODOU V OBCÍCH</a:t>
            </a:r>
          </a:p>
          <a:p>
            <a:endParaRPr lang="en-GB" altLang="cs-CZ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763717" y="5759454"/>
            <a:ext cx="40324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latin typeface="Segoe UI" pitchFamily="34" charset="0"/>
                <a:cs typeface="Segoe UI" pitchFamily="34" charset="0"/>
              </a:rPr>
              <a:t>Ing. </a:t>
            </a:r>
            <a:r>
              <a:rPr lang="cs-CZ" altLang="cs-CZ" sz="1600" dirty="0" smtClean="0">
                <a:latin typeface="Segoe UI" pitchFamily="34" charset="0"/>
                <a:cs typeface="Segoe UI" pitchFamily="34" charset="0"/>
              </a:rPr>
              <a:t>Michal Slezák</a:t>
            </a:r>
            <a:endParaRPr lang="en-GB" altLang="cs-CZ" sz="16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 b="0" dirty="0">
                <a:latin typeface="Segoe UI" pitchFamily="34" charset="0"/>
                <a:cs typeface="Segoe UI" pitchFamily="34" charset="0"/>
              </a:rPr>
              <a:t>ředitel odboru </a:t>
            </a:r>
            <a:r>
              <a:rPr lang="cs-CZ" altLang="cs-CZ" sz="1400" b="0" dirty="0" smtClean="0">
                <a:latin typeface="Segoe UI" pitchFamily="34" charset="0"/>
                <a:cs typeface="Segoe UI" pitchFamily="34" charset="0"/>
              </a:rPr>
              <a:t>Realizace </a:t>
            </a:r>
            <a:r>
              <a:rPr lang="cs-CZ" altLang="cs-CZ" sz="1400" b="0" dirty="0">
                <a:latin typeface="Segoe UI" pitchFamily="34" charset="0"/>
                <a:cs typeface="Segoe UI" pitchFamily="34" charset="0"/>
              </a:rPr>
              <a:t>národních programů</a:t>
            </a:r>
            <a:r>
              <a:rPr lang="en-GB" altLang="cs-CZ" sz="1400" b="0" dirty="0">
                <a:latin typeface="Segoe UI" pitchFamily="34" charset="0"/>
                <a:cs typeface="Segoe UI" pitchFamily="34" charset="0"/>
              </a:rPr>
              <a:t/>
            </a:r>
            <a:br>
              <a:rPr lang="en-GB" altLang="cs-CZ" sz="1400" b="0" dirty="0">
                <a:latin typeface="Segoe UI" pitchFamily="34" charset="0"/>
                <a:cs typeface="Segoe UI" pitchFamily="34" charset="0"/>
              </a:rPr>
            </a:br>
            <a:r>
              <a:rPr lang="cs-CZ" altLang="cs-CZ" sz="1400" b="0" dirty="0">
                <a:latin typeface="Segoe UI" pitchFamily="34" charset="0"/>
                <a:cs typeface="Segoe UI" pitchFamily="34" charset="0"/>
              </a:rPr>
              <a:t>Státní fond životního prostředí České republiky</a:t>
            </a:r>
            <a:endParaRPr lang="en-GB" altLang="cs-CZ" sz="14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13992-ACFB-43CB-A367-900D5B75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8" y="4149080"/>
            <a:ext cx="602267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Wingdings" pitchFamily="2" charset="2"/>
              <a:buNone/>
              <a:defRPr sz="2800" b="1">
                <a:solidFill>
                  <a:srgbClr val="3F9C35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2000" kern="0" cap="all" dirty="0">
                <a:latin typeface="Segoe UI" pitchFamily="34" charset="0"/>
                <a:cs typeface="Segoe UI" pitchFamily="34" charset="0"/>
              </a:rPr>
              <a:t>SEMINÁŘ SFŽP</a:t>
            </a:r>
          </a:p>
          <a:p>
            <a:r>
              <a:rPr lang="cs-CZ" altLang="cs-CZ" sz="2000" b="0" kern="0" dirty="0" smtClean="0">
                <a:latin typeface="Segoe UI" pitchFamily="34" charset="0"/>
                <a:cs typeface="Segoe UI" pitchFamily="34" charset="0"/>
              </a:rPr>
              <a:t>Kostelní Hlavno </a:t>
            </a:r>
            <a:r>
              <a:rPr lang="cs-CZ" altLang="cs-CZ" sz="2000" b="0" kern="0" dirty="0">
                <a:latin typeface="Segoe UI" pitchFamily="34" charset="0"/>
                <a:cs typeface="Segoe UI" pitchFamily="34" charset="0"/>
              </a:rPr>
              <a:t>/ </a:t>
            </a:r>
            <a:r>
              <a:rPr lang="cs-CZ" altLang="cs-CZ" sz="2000" b="0" kern="0" dirty="0" smtClean="0">
                <a:latin typeface="Segoe UI" pitchFamily="34" charset="0"/>
                <a:cs typeface="Segoe UI" pitchFamily="34" charset="0"/>
              </a:rPr>
              <a:t>10. září </a:t>
            </a:r>
            <a:r>
              <a:rPr lang="cs-CZ" altLang="cs-CZ" sz="2000" b="0" kern="0" dirty="0">
                <a:latin typeface="Segoe UI" pitchFamily="34" charset="0"/>
                <a:cs typeface="Segoe UI" pitchFamily="34" charset="0"/>
              </a:rPr>
              <a:t>2019</a:t>
            </a:r>
            <a:endParaRPr lang="en-GB" altLang="cs-CZ" sz="2000" b="0" kern="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7523116" cy="109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01983" y="1340768"/>
            <a:ext cx="8496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1.3.C Kanalizace</a:t>
            </a:r>
          </a:p>
          <a:p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Výstavba kanalizace za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předpokladu existence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vyhovující čistírny odpadních vod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ČOV) v aglomeraci, výstavba kanalizace za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předpokladu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související výstavby spadající pod aktivitu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1.3.D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včetně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decentralizovaných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řešení likvidace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odpadních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vod, </a:t>
            </a:r>
          </a:p>
          <a:p>
            <a:endParaRPr lang="cs-CZ" sz="2000" b="1" kern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1.3.D Výstavba</a:t>
            </a:r>
            <a:r>
              <a:rPr lang="es-ES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modernizace a intenzifikace čistíren </a:t>
            </a:r>
            <a:r>
              <a:rPr lang="es-ES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odpadních 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es-ES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</a:t>
            </a:r>
            <a:endParaRPr lang="es-ES" sz="2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Výstavba, modernizace a intenzifikace ČOV s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kapacitou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nad 50 EO včetně decentralizovaných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řešení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likvidace odpadních vod (domácí ČOV nejsou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podporovány)</a:t>
            </a:r>
          </a:p>
          <a:p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1.6.B Přivaděče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rozvodné sítě pitné vody včetně 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souvisejících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objektů a zdrojů, úpravny 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vody</a:t>
            </a:r>
            <a:endParaRPr lang="cs-CZ" sz="2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Výstavba a dostavba přivaděčů a rozvodných sítí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pitné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vody včetně souvisejících objektů, výstavba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intenzifikace zdrojů pitné vody, výstavba úpraven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vody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posílení akumulace pitné vody 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cs-CZ" sz="2000" kern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musí řešit alespoň 30 % EO v rámci řešeného území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 DČOV: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kategorie III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(výrobek s označením CE), nad rámec certifikace výrobku doporučujeme při výběru DČOV požadovat: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oddělený kalový prostor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sloužící pouze ke shromažďování a zahušťování přebytečného kalu;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vybavení DČOV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zařízením na simultánní srážení fosforu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Pouze pro obytné domy a budovy v majetku obce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Povinný on-line monitoring po dobu 10 let – zodpovídá žadatel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vzdálená kontrola alespoň běhu DČOV a aerace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Povinná roční zpráva o provozu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vždy do 31. ledna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Vodovody a </a:t>
            </a:r>
            <a:r>
              <a:rPr lang="cs-CZ" dirty="0" smtClean="0"/>
              <a:t>kanalizace Výzva </a:t>
            </a:r>
            <a:r>
              <a:rPr lang="cs-CZ" dirty="0"/>
              <a:t>č. </a:t>
            </a:r>
            <a:r>
              <a:rPr lang="cs-CZ" dirty="0" smtClean="0"/>
              <a:t>4/2019</a:t>
            </a:r>
            <a:br>
              <a:rPr lang="cs-CZ" dirty="0" smtClean="0"/>
            </a:br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68315" y="1409130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žádosti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Projektovou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dokumentaci na úrovni dokumentace pro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stavební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povolení, včetně položkového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rozpočtu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Územní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rozhodnutí (případně jiný doklad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nahrazující územní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rozhodnutí), s vyznačením nabytí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právní moci nebo stanovisko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stavebního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úřadu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Odborný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posudek zpracovaný odborně způsobilou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právnickou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nebo fyzickou osobou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smlouvě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Stavební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povolení (vodoprávní povolení), povolení k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nakládání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vodami s nabytím právní moci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nebo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ohlášení stavby včetně případného souhlasu s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provedením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ohlášené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stavby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Rozhodnutí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závazná stanoviska či vyjádření orgánů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státní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správy požadovaná pro daný druh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opatření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příslušnými obecně závaznými právními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předpisy 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Vodovody a kanalizace Výzva č. 4/2019</a:t>
            </a:r>
            <a:br>
              <a:rPr lang="cs-CZ" dirty="0"/>
            </a:br>
            <a:r>
              <a:rPr lang="cs-CZ" dirty="0" smtClean="0"/>
              <a:t>Co budete potřebovat?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39110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Podávání žádostí prostřednictvím </a:t>
            </a:r>
            <a:r>
              <a:rPr lang="cs-CZ" sz="2000" b="1" kern="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Agendového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informačního systému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(je nezbytné mít kvalifikovaný certifikát na podání/podpis žádosti)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cs-CZ" sz="2000" kern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Výzva je jednokolová, soutěžní – hodnotící kritéria jsou zveřejněna jako příloha výzvy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cs-CZ" sz="2000" kern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Definice způsobilých/nezpůsobilých výdajů</a:t>
            </a:r>
            <a:endParaRPr lang="cs-CZ" sz="2000" kern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Vodovody a kanalizace Výzva č. 4/2019</a:t>
            </a:r>
            <a:br>
              <a:rPr lang="cs-CZ" dirty="0"/>
            </a:b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co si dát pozor?</a:t>
            </a:r>
          </a:p>
        </p:txBody>
      </p:sp>
    </p:spTree>
    <p:extLst>
      <p:ext uri="{BB962C8B-B14F-4D97-AF65-F5344CB8AC3E}">
        <p14:creationId xmlns:p14="http://schemas.microsoft.com/office/powerpoint/2010/main" val="275816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Příjem žádostí: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 1/2020 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Alokace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100 -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mil. Kč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Žadatelé: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obce, svazky obcí a obchodní společnosti vlastněné z více jak 50 % obcemi, spolky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Výše podpory: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max. 80 % způsobilých výdajů; paušální omezení na jednu DČOV: 100 tis. Kč (do 5 EO), 170 tis. Kč (6-15 EO) a 240 tis. Kč (16-50 EO) + 10 tis. Kč na jedno monitorovací zařízení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Podpora výstavby soustav individuálních čistíren odpadních vod v podobě DČOV do kapacity 50 EO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oblastech, kde není z technického či ekonomického hlediska možné připojit nemovitosti ke stokové síti zakončené ČOV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Domovní čistírny odpadních vod</a:t>
            </a:r>
            <a:br>
              <a:rPr lang="cs-CZ" dirty="0"/>
            </a:br>
            <a:r>
              <a:rPr lang="cs-CZ" dirty="0" smtClean="0"/>
              <a:t>Výzva v přípravě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Základní informace o výzvě</a:t>
            </a:r>
          </a:p>
        </p:txBody>
      </p:sp>
    </p:spTree>
    <p:extLst>
      <p:ext uri="{BB962C8B-B14F-4D97-AF65-F5344CB8AC3E}">
        <p14:creationId xmlns:p14="http://schemas.microsoft.com/office/powerpoint/2010/main" val="27294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Max. jedna žádost na žadatele (může však řešit více lokalit)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 musí řešit alespoň 30 % EO v rámci řešeného území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 DČOV: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kategorie III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(výrobek s označením CE), nad rámec certifikace výrobku doporučujeme při výběru DČOV požadovat: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oddělený kalový prostor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sloužící pouze ke shromažďování a zahušťování přebytečného kalu;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vybavení DČOV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zařízením na simultánní srážení fosforu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Pouze pro obytné domy a budovy v majetku obce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Povinný on-line monitoring po dobu 10 let – zodpovídá žadatel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vzdálená kontrola alespoň běhu DČOV a aerace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Povinná roční zpráva o provozu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vždy do 31. ledna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Domovní čistírny odpadních vod</a:t>
            </a:r>
            <a:br>
              <a:rPr lang="cs-CZ" dirty="0"/>
            </a:br>
            <a:r>
              <a:rPr lang="cs-CZ" dirty="0"/>
              <a:t>Výzva v přípravě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Důležité podmínky podpory</a:t>
            </a:r>
          </a:p>
        </p:txBody>
      </p:sp>
    </p:spTree>
    <p:extLst>
      <p:ext uri="{BB962C8B-B14F-4D97-AF65-F5344CB8AC3E}">
        <p14:creationId xmlns:p14="http://schemas.microsoft.com/office/powerpoint/2010/main" val="113054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68315" y="1563188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Soulad s Plánem rozvoje vodovodů a kanalizací na území kraje</a:t>
            </a:r>
          </a:p>
          <a:p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Je-li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 v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rozporu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PRVKÚK,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může krajský úřad v odůvodněných případech doporučit jeho realizaci (PRVKÚK není aktuální, bude aktualizován apod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Příjemcem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podpory nemohou být vlastníci jednotlivých domů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Nutné uzavřít smlouvy s občany (vlastníky obytných domů)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Výzva neřeší konkrétní obsah smlouvy ani otázku vlastnictví DČOV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Doporučujeme smlouvu s občany uzavřít ještě před samotnou realizací –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provoz DČOV není zdarma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(elektřina, monitoring, likvidace kalu, údržba a opravy), zvažte spoluúčast občanů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Kvalitní projektová příprava – základ úspěchu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nutné předjednat záměr s dotčenými orgány (zejm. </a:t>
            </a:r>
            <a:r>
              <a:rPr lang="cs-CZ" sz="2000" kern="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vodoprávní úřad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relevantní </a:t>
            </a:r>
            <a:r>
              <a:rPr lang="cs-CZ" sz="2000" kern="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podnik povodí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Domovní čistírny odpadních vod</a:t>
            </a:r>
            <a:br>
              <a:rPr lang="cs-CZ" dirty="0"/>
            </a:br>
            <a:r>
              <a:rPr lang="cs-CZ" dirty="0" smtClean="0"/>
              <a:t>Na co si dát pozor?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1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žádosti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Odborný posudek vč. projektové dokumentace a rozpočtu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Souhlasy vlastníků dotčených domů a pozemků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Stanovisko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krajského úřadu – soulad s PRVKÚK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 smlouvě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Kopie dokumentace k zadávacímu řízení na výběr dodavatele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Dokumenty prokazující souhlas s vybudováním a používáním DČOV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závěrečnému vyhodnocení akce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Dokumenty prokazující uvedení DČOV a monitoringu do provozu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Domovní čistírny odpadních vod</a:t>
            </a:r>
            <a:br>
              <a:rPr lang="cs-CZ" dirty="0"/>
            </a:br>
            <a:r>
              <a:rPr lang="cs-CZ" dirty="0"/>
              <a:t>Výzva </a:t>
            </a:r>
            <a:r>
              <a:rPr lang="cs-CZ" dirty="0" smtClean="0"/>
              <a:t>v přípravě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 budete potřebovat?</a:t>
            </a:r>
          </a:p>
        </p:txBody>
      </p:sp>
    </p:spTree>
    <p:extLst>
      <p:ext uri="{BB962C8B-B14F-4D97-AF65-F5344CB8AC3E}">
        <p14:creationId xmlns:p14="http://schemas.microsoft.com/office/powerpoint/2010/main" val="131152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25AFD4C-5AF3-43BD-A2A6-ACAD9317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72" y="3517508"/>
            <a:ext cx="2578670" cy="2912756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293228" y="2130387"/>
            <a:ext cx="4523970" cy="234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Wingdings" panose="05000000000000000000" pitchFamily="2" charset="2"/>
              <a:buChar char="§"/>
              <a:tabLst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4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2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None/>
              <a:defRPr/>
            </a:pPr>
            <a:r>
              <a:rPr lang="cs-CZ" sz="2000" b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Předmětem projektu je prevence               a omezení znečištění povrchových            a podzemních vod z komunálních zdrojů prostřednictvím 10 ks DČOV do kapacity 5 EO a 1 ks DČOV do kapacity 10 EO. Čistírny jsou instalovány v rodinných domech na okraji obce,      v samotách a polosamotách.</a:t>
            </a:r>
            <a:endParaRPr lang="cs-CZ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97B1C47B-D36F-4DCB-9F49-A0B9BDA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Domovní čistírny odpadních vod</a:t>
            </a:r>
            <a:br>
              <a:rPr lang="cs-CZ" dirty="0"/>
            </a:br>
            <a:r>
              <a:rPr lang="cs-CZ" dirty="0"/>
              <a:t>Výzva </a:t>
            </a:r>
            <a:r>
              <a:rPr lang="cs-CZ" dirty="0" smtClean="0"/>
              <a:t>v přípravě</a:t>
            </a:r>
            <a:endParaRPr lang="cs-CZ" dirty="0"/>
          </a:p>
        </p:txBody>
      </p:sp>
      <p:sp>
        <p:nvSpPr>
          <p:cNvPr id="15" name="Volný tvar 8">
            <a:extLst>
              <a:ext uri="{FF2B5EF4-FFF2-40B4-BE49-F238E27FC236}">
                <a16:creationId xmlns:a16="http://schemas.microsoft.com/office/drawing/2014/main" id="{274DD866-AD97-4E97-A286-4E9FAA4E6A05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Zástupný symbol pro text 8">
            <a:extLst>
              <a:ext uri="{FF2B5EF4-FFF2-40B4-BE49-F238E27FC236}">
                <a16:creationId xmlns:a16="http://schemas.microsoft.com/office/drawing/2014/main" id="{38236FAF-8A29-479A-A746-82AB663670C1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Příklad dobré praxe - Dvory nad Lužnicí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215DB2-1FCA-4325-9FB1-476258372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5" y="2130387"/>
            <a:ext cx="2398115" cy="3369194"/>
          </a:xfrm>
          <a:prstGeom prst="rect">
            <a:avLst/>
          </a:prstGeom>
        </p:spPr>
      </p:pic>
      <p:grpSp>
        <p:nvGrpSpPr>
          <p:cNvPr id="10" name="Skupina 2"/>
          <p:cNvGrpSpPr>
            <a:grpSpLocks/>
          </p:cNvGrpSpPr>
          <p:nvPr/>
        </p:nvGrpSpPr>
        <p:grpSpPr bwMode="auto">
          <a:xfrm>
            <a:off x="5001050" y="4856158"/>
            <a:ext cx="3108325" cy="1727200"/>
            <a:chOff x="358777" y="3992542"/>
            <a:chExt cx="3108324" cy="1728193"/>
          </a:xfrm>
        </p:grpSpPr>
        <p:sp>
          <p:nvSpPr>
            <p:cNvPr id="11" name="Zaoblený obdélník 10"/>
            <p:cNvSpPr/>
            <p:nvPr/>
          </p:nvSpPr>
          <p:spPr>
            <a:xfrm>
              <a:off x="358777" y="3992542"/>
              <a:ext cx="3097211" cy="1728193"/>
            </a:xfrm>
            <a:prstGeom prst="roundRect">
              <a:avLst>
                <a:gd name="adj" fmla="val 14301"/>
              </a:avLst>
            </a:prstGeom>
            <a:solidFill>
              <a:srgbClr val="3F9C3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bdélník 4"/>
            <p:cNvSpPr>
              <a:spLocks noChangeArrowheads="1"/>
            </p:cNvSpPr>
            <p:nvPr/>
          </p:nvSpPr>
          <p:spPr bwMode="auto">
            <a:xfrm>
              <a:off x="395289" y="4117976"/>
              <a:ext cx="307181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F9C35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0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Celkové způsobilé výdaje: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0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1 740 000 Kč</a:t>
              </a:r>
              <a:endParaRPr lang="cs-CZ" altLang="cs-CZ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9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Dotace ze SFŽP ČR: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1 170 000 Kč</a:t>
              </a:r>
              <a:endPara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01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Příjem žádostí: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2/2020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3/2020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Dokončení projektů: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nejpozději do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12/2022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Alokace: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250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mil. Kč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Žadatelé: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Obce; předškolní zařízení mateřské školy, lesní mateřské školy (včetně lesních klubů), dětské skupiny; základní školy; střední školy; domy dětí a mládeže; příspěvkové organizace (zřizované obcí, krajem) působící v oblasti EVVO a nestátní neziskové organizace působící v oblasti EVVO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Výše podpory: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85 %, min. 100. tis Kč, max. 500 tis. na projekt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Žádosti nepodléhají procesu hodnocení dle hodnotících kritérií a jsou administrovány průběžně v pořadí, v jakém byly doručeny na Fond.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 smtClean="0"/>
              <a:t>Přírodní zahrady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Základní informace o výzvě</a:t>
            </a:r>
          </a:p>
        </p:txBody>
      </p:sp>
    </p:spTree>
    <p:extLst>
      <p:ext uri="{BB962C8B-B14F-4D97-AF65-F5344CB8AC3E}">
        <p14:creationId xmlns:p14="http://schemas.microsoft.com/office/powerpoint/2010/main" val="210931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01983" y="2132856"/>
            <a:ext cx="849617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Vybudování a úpravy dětských hřišť a zahrad v přírodním stylu pro předškolní děti.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b="1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Pořízení </a:t>
            </a:r>
            <a:r>
              <a:rPr lang="cs-CZ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zázemí pro subjekty inspirované konceptem lesní mateřské školy.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b="1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Vybudování </a:t>
            </a:r>
            <a:r>
              <a:rPr lang="cs-CZ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úpravy venkovních areálů a pozemků základních a středních škol a organizací působících v oblasti EVVO pro podporu výuky ve venkovním prostředí</a:t>
            </a:r>
            <a:r>
              <a:rPr lang="cs-CZ" sz="2000" b="1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 smtClean="0"/>
              <a:t>Přírodní zahrady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Podporované aktivity</a:t>
            </a:r>
            <a:endParaRPr lang="cs-CZ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8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administrované SFŽP ČR</a:t>
            </a:r>
            <a:endParaRPr lang="en-GB" dirty="0"/>
          </a:p>
        </p:txBody>
      </p:sp>
      <p:grpSp>
        <p:nvGrpSpPr>
          <p:cNvPr id="5" name="Skupina 4"/>
          <p:cNvGrpSpPr/>
          <p:nvPr/>
        </p:nvGrpSpPr>
        <p:grpSpPr>
          <a:xfrm>
            <a:off x="395536" y="1398061"/>
            <a:ext cx="8424936" cy="5126220"/>
            <a:chOff x="395536" y="1398061"/>
            <a:chExt cx="8424936" cy="5126220"/>
          </a:xfrm>
        </p:grpSpPr>
        <p:sp>
          <p:nvSpPr>
            <p:cNvPr id="6" name="Volný tvar 8"/>
            <p:cNvSpPr/>
            <p:nvPr/>
          </p:nvSpPr>
          <p:spPr>
            <a:xfrm>
              <a:off x="4132374" y="1398061"/>
              <a:ext cx="1653251" cy="1900289"/>
            </a:xfrm>
            <a:custGeom>
              <a:avLst/>
              <a:gdLst>
                <a:gd name="connsiteX0" fmla="*/ 0 w 1900289"/>
                <a:gd name="connsiteY0" fmla="*/ 826626 h 1653251"/>
                <a:gd name="connsiteX1" fmla="*/ 413313 w 1900289"/>
                <a:gd name="connsiteY1" fmla="*/ 0 h 1653251"/>
                <a:gd name="connsiteX2" fmla="*/ 1486976 w 1900289"/>
                <a:gd name="connsiteY2" fmla="*/ 0 h 1653251"/>
                <a:gd name="connsiteX3" fmla="*/ 1900289 w 1900289"/>
                <a:gd name="connsiteY3" fmla="*/ 826626 h 1653251"/>
                <a:gd name="connsiteX4" fmla="*/ 1486976 w 1900289"/>
                <a:gd name="connsiteY4" fmla="*/ 1653251 h 1653251"/>
                <a:gd name="connsiteX5" fmla="*/ 413313 w 1900289"/>
                <a:gd name="connsiteY5" fmla="*/ 1653251 h 1653251"/>
                <a:gd name="connsiteX6" fmla="*/ 0 w 1900289"/>
                <a:gd name="connsiteY6" fmla="*/ 826626 h 165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289" h="1653251">
                  <a:moveTo>
                    <a:pt x="950144" y="0"/>
                  </a:moveTo>
                  <a:lnTo>
                    <a:pt x="1900289" y="359582"/>
                  </a:lnTo>
                  <a:lnTo>
                    <a:pt x="1900289" y="1293669"/>
                  </a:lnTo>
                  <a:lnTo>
                    <a:pt x="950144" y="1653251"/>
                  </a:lnTo>
                  <a:lnTo>
                    <a:pt x="0" y="1293669"/>
                  </a:lnTo>
                  <a:lnTo>
                    <a:pt x="0" y="359582"/>
                  </a:lnTo>
                  <a:lnTo>
                    <a:pt x="950144" y="0"/>
                  </a:lnTo>
                  <a:close/>
                </a:path>
              </a:pathLst>
            </a:custGeom>
            <a:solidFill>
              <a:srgbClr val="3F9C35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692" tIns="395188" rIns="356692" bIns="395188" numCol="1" spcCol="1270" anchor="ctr" anchorCtr="0">
              <a:noAutofit/>
            </a:bodyPr>
            <a:lstStyle/>
            <a:p>
              <a:pPr algn="ctr" defTabSz="1155700">
                <a:spcAft>
                  <a:spcPts val="0"/>
                </a:spcAft>
              </a:pPr>
              <a:r>
                <a:rPr lang="en-GB" sz="2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</a:t>
              </a:r>
              <a:r>
                <a:rPr lang="cs-CZ" sz="2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ZÚ</a:t>
              </a:r>
              <a:endParaRPr lang="en-GB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Volný tvar 9"/>
            <p:cNvSpPr/>
            <p:nvPr/>
          </p:nvSpPr>
          <p:spPr>
            <a:xfrm>
              <a:off x="5835792" y="1778119"/>
              <a:ext cx="2984680" cy="1140173"/>
            </a:xfrm>
            <a:custGeom>
              <a:avLst/>
              <a:gdLst>
                <a:gd name="connsiteX0" fmla="*/ 0 w 2120722"/>
                <a:gd name="connsiteY0" fmla="*/ 0 h 1140173"/>
                <a:gd name="connsiteX1" fmla="*/ 2120722 w 2120722"/>
                <a:gd name="connsiteY1" fmla="*/ 0 h 1140173"/>
                <a:gd name="connsiteX2" fmla="*/ 2120722 w 2120722"/>
                <a:gd name="connsiteY2" fmla="*/ 1140173 h 1140173"/>
                <a:gd name="connsiteX3" fmla="*/ 0 w 2120722"/>
                <a:gd name="connsiteY3" fmla="*/ 1140173 h 1140173"/>
                <a:gd name="connsiteX4" fmla="*/ 0 w 2120722"/>
                <a:gd name="connsiteY4" fmla="*/ 0 h 114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722" h="1140173">
                  <a:moveTo>
                    <a:pt x="0" y="0"/>
                  </a:moveTo>
                  <a:lnTo>
                    <a:pt x="2120722" y="0"/>
                  </a:lnTo>
                  <a:lnTo>
                    <a:pt x="2120722" y="1140173"/>
                  </a:lnTo>
                  <a:lnTo>
                    <a:pt x="0" y="1140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cs-CZ" sz="2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Nová zelená úsporám</a:t>
              </a:r>
              <a:endParaRPr lang="en-GB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Volný tvar 10"/>
            <p:cNvSpPr/>
            <p:nvPr/>
          </p:nvSpPr>
          <p:spPr>
            <a:xfrm>
              <a:off x="2346862" y="1398061"/>
              <a:ext cx="1653252" cy="1900289"/>
            </a:xfrm>
            <a:custGeom>
              <a:avLst/>
              <a:gdLst>
                <a:gd name="connsiteX0" fmla="*/ 0 w 1900289"/>
                <a:gd name="connsiteY0" fmla="*/ 826626 h 1653251"/>
                <a:gd name="connsiteX1" fmla="*/ 413313 w 1900289"/>
                <a:gd name="connsiteY1" fmla="*/ 0 h 1653251"/>
                <a:gd name="connsiteX2" fmla="*/ 1486976 w 1900289"/>
                <a:gd name="connsiteY2" fmla="*/ 0 h 1653251"/>
                <a:gd name="connsiteX3" fmla="*/ 1900289 w 1900289"/>
                <a:gd name="connsiteY3" fmla="*/ 826626 h 1653251"/>
                <a:gd name="connsiteX4" fmla="*/ 1486976 w 1900289"/>
                <a:gd name="connsiteY4" fmla="*/ 1653251 h 1653251"/>
                <a:gd name="connsiteX5" fmla="*/ 413313 w 1900289"/>
                <a:gd name="connsiteY5" fmla="*/ 1653251 h 1653251"/>
                <a:gd name="connsiteX6" fmla="*/ 0 w 1900289"/>
                <a:gd name="connsiteY6" fmla="*/ 826626 h 165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289" h="1653251">
                  <a:moveTo>
                    <a:pt x="950144" y="0"/>
                  </a:moveTo>
                  <a:lnTo>
                    <a:pt x="1900289" y="359582"/>
                  </a:lnTo>
                  <a:lnTo>
                    <a:pt x="1900289" y="1293669"/>
                  </a:lnTo>
                  <a:lnTo>
                    <a:pt x="950144" y="1653251"/>
                  </a:lnTo>
                  <a:lnTo>
                    <a:pt x="0" y="1293669"/>
                  </a:lnTo>
                  <a:lnTo>
                    <a:pt x="0" y="359582"/>
                  </a:lnTo>
                  <a:lnTo>
                    <a:pt x="950144" y="0"/>
                  </a:lnTo>
                  <a:close/>
                </a:path>
              </a:pathLst>
            </a:custGeom>
            <a:noFill/>
            <a:ln>
              <a:solidFill>
                <a:srgbClr val="3F9C35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632" tIns="296128" rIns="257633" bIns="29612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GB" sz="3600"/>
            </a:p>
          </p:txBody>
        </p:sp>
        <p:sp>
          <p:nvSpPr>
            <p:cNvPr id="9" name="Volný tvar 11"/>
            <p:cNvSpPr/>
            <p:nvPr/>
          </p:nvSpPr>
          <p:spPr>
            <a:xfrm>
              <a:off x="3236198" y="3011027"/>
              <a:ext cx="1653251" cy="1900289"/>
            </a:xfrm>
            <a:custGeom>
              <a:avLst/>
              <a:gdLst>
                <a:gd name="connsiteX0" fmla="*/ 0 w 1900289"/>
                <a:gd name="connsiteY0" fmla="*/ 826626 h 1653251"/>
                <a:gd name="connsiteX1" fmla="*/ 413313 w 1900289"/>
                <a:gd name="connsiteY1" fmla="*/ 0 h 1653251"/>
                <a:gd name="connsiteX2" fmla="*/ 1486976 w 1900289"/>
                <a:gd name="connsiteY2" fmla="*/ 0 h 1653251"/>
                <a:gd name="connsiteX3" fmla="*/ 1900289 w 1900289"/>
                <a:gd name="connsiteY3" fmla="*/ 826626 h 1653251"/>
                <a:gd name="connsiteX4" fmla="*/ 1486976 w 1900289"/>
                <a:gd name="connsiteY4" fmla="*/ 1653251 h 1653251"/>
                <a:gd name="connsiteX5" fmla="*/ 413313 w 1900289"/>
                <a:gd name="connsiteY5" fmla="*/ 1653251 h 1653251"/>
                <a:gd name="connsiteX6" fmla="*/ 0 w 1900289"/>
                <a:gd name="connsiteY6" fmla="*/ 826626 h 165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289" h="1653251">
                  <a:moveTo>
                    <a:pt x="950144" y="0"/>
                  </a:moveTo>
                  <a:lnTo>
                    <a:pt x="1900289" y="359582"/>
                  </a:lnTo>
                  <a:lnTo>
                    <a:pt x="1900289" y="1293669"/>
                  </a:lnTo>
                  <a:lnTo>
                    <a:pt x="950144" y="1653251"/>
                  </a:lnTo>
                  <a:lnTo>
                    <a:pt x="0" y="1293669"/>
                  </a:lnTo>
                  <a:lnTo>
                    <a:pt x="0" y="359582"/>
                  </a:lnTo>
                  <a:lnTo>
                    <a:pt x="950144" y="0"/>
                  </a:lnTo>
                  <a:close/>
                </a:path>
              </a:pathLst>
            </a:custGeom>
            <a:solidFill>
              <a:srgbClr val="0046AD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692" tIns="395188" rIns="356692" bIns="395188" numCol="1" spcCol="1270" anchor="ctr" anchorCtr="0">
              <a:noAutofit/>
            </a:bodyPr>
            <a:lstStyle/>
            <a:p>
              <a:pPr algn="ctr" defTabSz="1155700">
                <a:spcAft>
                  <a:spcPts val="0"/>
                </a:spcAft>
              </a:pPr>
              <a:r>
                <a:rPr lang="en-GB" sz="2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cs-CZ" sz="2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PŽP</a:t>
              </a:r>
              <a:endParaRPr lang="en-GB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Volný tvar 12"/>
            <p:cNvSpPr/>
            <p:nvPr/>
          </p:nvSpPr>
          <p:spPr>
            <a:xfrm>
              <a:off x="395536" y="3391085"/>
              <a:ext cx="2772251" cy="1140173"/>
            </a:xfrm>
            <a:custGeom>
              <a:avLst/>
              <a:gdLst>
                <a:gd name="connsiteX0" fmla="*/ 0 w 2052312"/>
                <a:gd name="connsiteY0" fmla="*/ 0 h 1140173"/>
                <a:gd name="connsiteX1" fmla="*/ 2052312 w 2052312"/>
                <a:gd name="connsiteY1" fmla="*/ 0 h 1140173"/>
                <a:gd name="connsiteX2" fmla="*/ 2052312 w 2052312"/>
                <a:gd name="connsiteY2" fmla="*/ 1140173 h 1140173"/>
                <a:gd name="connsiteX3" fmla="*/ 0 w 2052312"/>
                <a:gd name="connsiteY3" fmla="*/ 1140173 h 1140173"/>
                <a:gd name="connsiteX4" fmla="*/ 0 w 2052312"/>
                <a:gd name="connsiteY4" fmla="*/ 0 h 114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312" h="1140173">
                  <a:moveTo>
                    <a:pt x="0" y="0"/>
                  </a:moveTo>
                  <a:lnTo>
                    <a:pt x="2052312" y="0"/>
                  </a:lnTo>
                  <a:lnTo>
                    <a:pt x="2052312" y="1140173"/>
                  </a:lnTo>
                  <a:lnTo>
                    <a:pt x="0" y="1140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cs-CZ" sz="2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Operační program životní prostředí</a:t>
              </a:r>
              <a:endParaRPr lang="en-GB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Volný tvar 13"/>
            <p:cNvSpPr/>
            <p:nvPr/>
          </p:nvSpPr>
          <p:spPr>
            <a:xfrm>
              <a:off x="5021710" y="3011027"/>
              <a:ext cx="1653251" cy="1900289"/>
            </a:xfrm>
            <a:custGeom>
              <a:avLst/>
              <a:gdLst>
                <a:gd name="connsiteX0" fmla="*/ 0 w 1900289"/>
                <a:gd name="connsiteY0" fmla="*/ 826626 h 1653251"/>
                <a:gd name="connsiteX1" fmla="*/ 413313 w 1900289"/>
                <a:gd name="connsiteY1" fmla="*/ 0 h 1653251"/>
                <a:gd name="connsiteX2" fmla="*/ 1486976 w 1900289"/>
                <a:gd name="connsiteY2" fmla="*/ 0 h 1653251"/>
                <a:gd name="connsiteX3" fmla="*/ 1900289 w 1900289"/>
                <a:gd name="connsiteY3" fmla="*/ 826626 h 1653251"/>
                <a:gd name="connsiteX4" fmla="*/ 1486976 w 1900289"/>
                <a:gd name="connsiteY4" fmla="*/ 1653251 h 1653251"/>
                <a:gd name="connsiteX5" fmla="*/ 413313 w 1900289"/>
                <a:gd name="connsiteY5" fmla="*/ 1653251 h 1653251"/>
                <a:gd name="connsiteX6" fmla="*/ 0 w 1900289"/>
                <a:gd name="connsiteY6" fmla="*/ 826626 h 165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289" h="1653251">
                  <a:moveTo>
                    <a:pt x="950144" y="0"/>
                  </a:moveTo>
                  <a:lnTo>
                    <a:pt x="1900289" y="359582"/>
                  </a:lnTo>
                  <a:lnTo>
                    <a:pt x="1900289" y="1293669"/>
                  </a:lnTo>
                  <a:lnTo>
                    <a:pt x="950144" y="1653251"/>
                  </a:lnTo>
                  <a:lnTo>
                    <a:pt x="0" y="1293669"/>
                  </a:lnTo>
                  <a:lnTo>
                    <a:pt x="0" y="359582"/>
                  </a:lnTo>
                  <a:lnTo>
                    <a:pt x="950144" y="0"/>
                  </a:lnTo>
                  <a:close/>
                </a:path>
              </a:pathLst>
            </a:custGeom>
            <a:noFill/>
            <a:ln>
              <a:solidFill>
                <a:srgbClr val="0046A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632" tIns="296128" rIns="257632" bIns="29612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GB" sz="3600"/>
            </a:p>
          </p:txBody>
        </p:sp>
        <p:sp>
          <p:nvSpPr>
            <p:cNvPr id="12" name="Volný tvar 14"/>
            <p:cNvSpPr/>
            <p:nvPr/>
          </p:nvSpPr>
          <p:spPr>
            <a:xfrm>
              <a:off x="4132374" y="4623992"/>
              <a:ext cx="1653251" cy="1900289"/>
            </a:xfrm>
            <a:custGeom>
              <a:avLst/>
              <a:gdLst>
                <a:gd name="connsiteX0" fmla="*/ 0 w 1900289"/>
                <a:gd name="connsiteY0" fmla="*/ 826626 h 1653251"/>
                <a:gd name="connsiteX1" fmla="*/ 413313 w 1900289"/>
                <a:gd name="connsiteY1" fmla="*/ 0 h 1653251"/>
                <a:gd name="connsiteX2" fmla="*/ 1486976 w 1900289"/>
                <a:gd name="connsiteY2" fmla="*/ 0 h 1653251"/>
                <a:gd name="connsiteX3" fmla="*/ 1900289 w 1900289"/>
                <a:gd name="connsiteY3" fmla="*/ 826626 h 1653251"/>
                <a:gd name="connsiteX4" fmla="*/ 1486976 w 1900289"/>
                <a:gd name="connsiteY4" fmla="*/ 1653251 h 1653251"/>
                <a:gd name="connsiteX5" fmla="*/ 413313 w 1900289"/>
                <a:gd name="connsiteY5" fmla="*/ 1653251 h 1653251"/>
                <a:gd name="connsiteX6" fmla="*/ 0 w 1900289"/>
                <a:gd name="connsiteY6" fmla="*/ 826626 h 165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289" h="1653251">
                  <a:moveTo>
                    <a:pt x="950144" y="0"/>
                  </a:moveTo>
                  <a:lnTo>
                    <a:pt x="1900289" y="359582"/>
                  </a:lnTo>
                  <a:lnTo>
                    <a:pt x="1900289" y="1293669"/>
                  </a:lnTo>
                  <a:lnTo>
                    <a:pt x="950144" y="1653251"/>
                  </a:lnTo>
                  <a:lnTo>
                    <a:pt x="0" y="1293669"/>
                  </a:lnTo>
                  <a:lnTo>
                    <a:pt x="0" y="359582"/>
                  </a:lnTo>
                  <a:lnTo>
                    <a:pt x="950144" y="0"/>
                  </a:lnTo>
                  <a:close/>
                </a:path>
              </a:pathLst>
            </a:custGeom>
            <a:solidFill>
              <a:srgbClr val="00B0F0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692" tIns="395188" rIns="356692" bIns="395188" numCol="1" spcCol="1270" anchor="ctr" anchorCtr="0">
              <a:noAutofit/>
            </a:bodyPr>
            <a:lstStyle/>
            <a:p>
              <a:pPr algn="ctr" defTabSz="1155700">
                <a:spcAft>
                  <a:spcPts val="0"/>
                </a:spcAft>
              </a:pPr>
              <a:r>
                <a:rPr lang="cs-CZ" sz="2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NPŽP</a:t>
              </a:r>
              <a:endParaRPr lang="en-GB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Volný tvar 15"/>
            <p:cNvSpPr/>
            <p:nvPr/>
          </p:nvSpPr>
          <p:spPr>
            <a:xfrm>
              <a:off x="5835792" y="5004050"/>
              <a:ext cx="2768656" cy="1140173"/>
            </a:xfrm>
            <a:custGeom>
              <a:avLst/>
              <a:gdLst>
                <a:gd name="connsiteX0" fmla="*/ 0 w 2120722"/>
                <a:gd name="connsiteY0" fmla="*/ 0 h 1140173"/>
                <a:gd name="connsiteX1" fmla="*/ 2120722 w 2120722"/>
                <a:gd name="connsiteY1" fmla="*/ 0 h 1140173"/>
                <a:gd name="connsiteX2" fmla="*/ 2120722 w 2120722"/>
                <a:gd name="connsiteY2" fmla="*/ 1140173 h 1140173"/>
                <a:gd name="connsiteX3" fmla="*/ 0 w 2120722"/>
                <a:gd name="connsiteY3" fmla="*/ 1140173 h 1140173"/>
                <a:gd name="connsiteX4" fmla="*/ 0 w 2120722"/>
                <a:gd name="connsiteY4" fmla="*/ 0 h 114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722" h="1140173">
                  <a:moveTo>
                    <a:pt x="0" y="0"/>
                  </a:moveTo>
                  <a:lnTo>
                    <a:pt x="2120722" y="0"/>
                  </a:lnTo>
                  <a:lnTo>
                    <a:pt x="2120722" y="1140173"/>
                  </a:lnTo>
                  <a:lnTo>
                    <a:pt x="0" y="1140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cs-CZ" sz="2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Národní program životní prostředí</a:t>
              </a:r>
              <a:endParaRPr lang="en-GB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Volný tvar 16"/>
            <p:cNvSpPr/>
            <p:nvPr/>
          </p:nvSpPr>
          <p:spPr>
            <a:xfrm>
              <a:off x="2346862" y="4623991"/>
              <a:ext cx="1653252" cy="1900290"/>
            </a:xfrm>
            <a:custGeom>
              <a:avLst/>
              <a:gdLst>
                <a:gd name="connsiteX0" fmla="*/ 0 w 1900289"/>
                <a:gd name="connsiteY0" fmla="*/ 826626 h 1653251"/>
                <a:gd name="connsiteX1" fmla="*/ 413313 w 1900289"/>
                <a:gd name="connsiteY1" fmla="*/ 0 h 1653251"/>
                <a:gd name="connsiteX2" fmla="*/ 1486976 w 1900289"/>
                <a:gd name="connsiteY2" fmla="*/ 0 h 1653251"/>
                <a:gd name="connsiteX3" fmla="*/ 1900289 w 1900289"/>
                <a:gd name="connsiteY3" fmla="*/ 826626 h 1653251"/>
                <a:gd name="connsiteX4" fmla="*/ 1486976 w 1900289"/>
                <a:gd name="connsiteY4" fmla="*/ 1653251 h 1653251"/>
                <a:gd name="connsiteX5" fmla="*/ 413313 w 1900289"/>
                <a:gd name="connsiteY5" fmla="*/ 1653251 h 1653251"/>
                <a:gd name="connsiteX6" fmla="*/ 0 w 1900289"/>
                <a:gd name="connsiteY6" fmla="*/ 826626 h 165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289" h="1653251">
                  <a:moveTo>
                    <a:pt x="950144" y="0"/>
                  </a:moveTo>
                  <a:lnTo>
                    <a:pt x="1900289" y="359582"/>
                  </a:lnTo>
                  <a:lnTo>
                    <a:pt x="1900289" y="1293669"/>
                  </a:lnTo>
                  <a:lnTo>
                    <a:pt x="950144" y="1653251"/>
                  </a:lnTo>
                  <a:lnTo>
                    <a:pt x="0" y="1293669"/>
                  </a:lnTo>
                  <a:lnTo>
                    <a:pt x="0" y="359582"/>
                  </a:lnTo>
                  <a:lnTo>
                    <a:pt x="950144" y="0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632" tIns="296129" rIns="257633" bIns="29612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GB" sz="3600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67" y="1841682"/>
            <a:ext cx="1136862" cy="101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b="11234"/>
          <a:stretch>
            <a:fillRect/>
          </a:stretch>
        </p:blipFill>
        <p:spPr bwMode="auto">
          <a:xfrm>
            <a:off x="6804248" y="3424383"/>
            <a:ext cx="2167544" cy="47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07" y="3966124"/>
            <a:ext cx="1864960" cy="33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24" y="5004050"/>
            <a:ext cx="1147726" cy="11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Volný tvar 16"/>
          <p:cNvSpPr/>
          <p:nvPr/>
        </p:nvSpPr>
        <p:spPr>
          <a:xfrm>
            <a:off x="542484" y="4625054"/>
            <a:ext cx="1653252" cy="1900290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32" tIns="296129" rIns="257633" bIns="29612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8" y="5068933"/>
            <a:ext cx="1521181" cy="10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Projekty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rámci podporované aktivity uvedené v čl. 2. bodu a) a c) této výzvy ideově čerpají, popř. prakticky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vycházejí z 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metodik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návodů uvedených ve výzvě.</a:t>
            </a:r>
            <a:endParaRPr lang="cs-CZ" sz="2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Podpořeny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mohou být pouze projekty, které obsahují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popis využití zahrady ve výuce či ve výukovém programu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 výjimkou projektů zaměřených na zajištění hygienického, stravovacího a odpočinkového zázemí pro subjekty inspirované konceptem lesních mateřských škol.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případě základních škol je dále podmínkou popsaná vazba na školní plán 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EVVO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na průřezové téma Environmentální výchova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zpracované ve školním vzdělávacím programu dané školy. Stejné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způsobilé výdaje nelze uplatňovat v OPŽP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Podpořeny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mohou být pouze projekty, které počítají se zapojením místní veřejnosti ve všech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fázích realizace projektu.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Důležité podmínky podpory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A6CDB5E-CDD4-49D5-801B-B5021F1B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 smtClean="0"/>
              <a:t>Přírodní zahrady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275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39110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Podávání žádostí prostřednictvím </a:t>
            </a:r>
            <a:r>
              <a:rPr lang="cs-CZ" sz="2000" b="1" kern="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Agendového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informačního systému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(je nezbytné mít kvalifikovaný certifikát na podání/podpis žádosti).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Způsobilé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výdaje jsou uvedeny v příloze č. 2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Náklady obvyklých prvků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přírodních zahrad a souvisejících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výdajů.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dirty="0">
                <a:latin typeface="Segoe UI" panose="020B0502040204020203" pitchFamily="34" charset="0"/>
                <a:ea typeface="Calibri" panose="020F0502020204030204" pitchFamily="34" charset="0"/>
              </a:rPr>
              <a:t>Položky označené symbolem „*“ v seznamu způsobilých výdajů (viz příloha č. 2) musí být vyrobeny z přírodních nebo recyklovaných materiálů. </a:t>
            </a:r>
            <a:endParaRPr lang="cs-CZ" sz="2000" kern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Přírodní zahrady</a:t>
            </a: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co si dát pozor?</a:t>
            </a:r>
          </a:p>
        </p:txBody>
      </p:sp>
    </p:spTree>
    <p:extLst>
      <p:ext uri="{BB962C8B-B14F-4D97-AF65-F5344CB8AC3E}">
        <p14:creationId xmlns:p14="http://schemas.microsoft.com/office/powerpoint/2010/main" val="388456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čerpat informace?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7" y="1600204"/>
            <a:ext cx="8215342" cy="49831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000" dirty="0"/>
              <a:t>WEB SFŽP ČR (</a:t>
            </a:r>
            <a:r>
              <a:rPr lang="cs-CZ" sz="2000" dirty="0">
                <a:hlinkClick r:id="rId2"/>
              </a:rPr>
              <a:t>www.sfzp.cz</a:t>
            </a:r>
            <a:r>
              <a:rPr lang="cs-CZ" sz="2000" dirty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0" dirty="0"/>
              <a:t>přehled plánovaných akcí – semináře, workshopy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0" dirty="0"/>
              <a:t>časopis Priorita – zdarma pro Vás (elektronická i tištěná verze)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0" dirty="0"/>
              <a:t>elektronický newsletter – důležité informace na Váš e-mail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000" dirty="0"/>
              <a:t>WEB NPŽP (</a:t>
            </a:r>
            <a:r>
              <a:rPr lang="cs-CZ" sz="2000" dirty="0">
                <a:hlinkClick r:id="rId3"/>
              </a:rPr>
              <a:t>www.narodniprogramzp.cz</a:t>
            </a:r>
            <a:r>
              <a:rPr lang="cs-CZ" sz="2000" dirty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0" dirty="0"/>
              <a:t>text Výzev a jejich příloh</a:t>
            </a:r>
            <a:endParaRPr lang="cs-CZ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0" dirty="0"/>
              <a:t>informace pro žadatele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000" dirty="0"/>
              <a:t>Zelená linka </a:t>
            </a:r>
            <a:r>
              <a:rPr lang="cs-CZ" sz="2000" dirty="0">
                <a:solidFill>
                  <a:srgbClr val="3F9C35"/>
                </a:solidFill>
              </a:rPr>
              <a:t>800 260 500</a:t>
            </a:r>
            <a:r>
              <a:rPr lang="cs-CZ" sz="2000" dirty="0"/>
              <a:t> a </a:t>
            </a:r>
            <a:r>
              <a:rPr lang="cs-CZ" sz="2000" dirty="0">
                <a:hlinkClick r:id="rId4"/>
              </a:rPr>
              <a:t>dotazy@sfzp.cz</a:t>
            </a:r>
            <a:endParaRPr 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0" dirty="0"/>
              <a:t>obecné informace a dotazy</a:t>
            </a:r>
            <a:endParaRPr lang="cs-CZ" sz="2200" dirty="0"/>
          </a:p>
        </p:txBody>
      </p:sp>
      <p:sp>
        <p:nvSpPr>
          <p:cNvPr id="6" name="Volný tvar 8"/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4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/>
          <p:cNvSpPr txBox="1">
            <a:spLocks/>
          </p:cNvSpPr>
          <p:nvPr/>
        </p:nvSpPr>
        <p:spPr>
          <a:xfrm>
            <a:off x="314174" y="1844824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07E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44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Udržitelné hospodaření s vodou </a:t>
            </a:r>
            <a:br>
              <a:rPr lang="cs-CZ" sz="44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44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domácnostech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190" y="4005064"/>
            <a:ext cx="3721596" cy="21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07724C-F61C-46A5-9B21-C821D57B1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6" y="188640"/>
            <a:ext cx="2484426" cy="691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632F6A-49C1-46A2-8F66-AFC8434C60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9862" r="6802" b="40743"/>
          <a:stretch/>
        </p:blipFill>
        <p:spPr>
          <a:xfrm>
            <a:off x="3671344" y="237814"/>
            <a:ext cx="2664296" cy="5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844824"/>
            <a:ext cx="5541124" cy="381642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-49696"/>
            <a:ext cx="5292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Akumulace srážkové vody pro</a:t>
            </a:r>
            <a:b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zálivku zahrady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556792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Dotace na realizaci:</a:t>
            </a:r>
          </a:p>
          <a:p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20 000 Kč + x * 3 500 Kč</a:t>
            </a:r>
          </a:p>
          <a:p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max. 55 000 Kč</a:t>
            </a:r>
          </a:p>
          <a:p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max. 50% z nákladů</a:t>
            </a:r>
          </a:p>
          <a:p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Nově pro všechny stávající domy v celé ČR!</a:t>
            </a:r>
          </a:p>
          <a:p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360" y="2172691"/>
            <a:ext cx="5734543" cy="365008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3528" y="1628800"/>
            <a:ext cx="32403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Dotace na realizaci:</a:t>
            </a:r>
          </a:p>
          <a:p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30 000 Kč + x * 3 500 Kč</a:t>
            </a:r>
          </a:p>
          <a:p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max. 65 000 Kč</a:t>
            </a:r>
          </a:p>
          <a:p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max. 50% z nákladů</a:t>
            </a:r>
          </a:p>
          <a:p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stávající domy (nutné napojit alespoň jednu toaletu) pro novostavby (nutné napojit všechny toalety).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97A7B3C-BD83-40E2-9F46-8881C2EDD8AB}"/>
              </a:ext>
            </a:extLst>
          </p:cNvPr>
          <p:cNvSpPr txBox="1">
            <a:spLocks/>
          </p:cNvSpPr>
          <p:nvPr/>
        </p:nvSpPr>
        <p:spPr>
          <a:xfrm>
            <a:off x="323528" y="-49696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07E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Akumulace srážkové vody pro</a:t>
            </a:r>
            <a:b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splachování WC a zálivku zahrady </a:t>
            </a:r>
          </a:p>
        </p:txBody>
      </p:sp>
    </p:spTree>
    <p:extLst>
      <p:ext uri="{BB962C8B-B14F-4D97-AF65-F5344CB8AC3E}">
        <p14:creationId xmlns:p14="http://schemas.microsoft.com/office/powerpoint/2010/main" val="32553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Využití přečištěné odpadní vody</a:t>
            </a:r>
            <a:b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možným využitím srážkové vody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852" y="2132856"/>
            <a:ext cx="5892147" cy="37129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3988" y="1536174"/>
            <a:ext cx="4627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využití odpadní i srážkové vody: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60 000 Kč + x * 3 500 Kč</a:t>
            </a:r>
          </a:p>
          <a:p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Využití pouze odpadní vody: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45 000 Kč + x * 3 500 Kč</a:t>
            </a:r>
          </a:p>
          <a:p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projekt: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až 10 000 Kč</a:t>
            </a:r>
          </a:p>
          <a:p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Celkem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max. 105 000 Kč</a:t>
            </a:r>
          </a:p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max. 50% z nákladů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5901189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4194" y="591157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stávající domy i novostavby po celé ČR</a:t>
            </a:r>
          </a:p>
        </p:txBody>
      </p:sp>
    </p:spTree>
    <p:extLst>
      <p:ext uri="{BB962C8B-B14F-4D97-AF65-F5344CB8AC3E}">
        <p14:creationId xmlns:p14="http://schemas.microsoft.com/office/powerpoint/2010/main" val="12005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Rádi Vás uvidíme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B1FD650-45A8-4BB4-86BE-280F0CAC0B75}"/>
              </a:ext>
            </a:extLst>
          </p:cNvPr>
          <p:cNvSpPr/>
          <p:nvPr/>
        </p:nvSpPr>
        <p:spPr>
          <a:xfrm>
            <a:off x="297867" y="1628800"/>
            <a:ext cx="81369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WEB: </a:t>
            </a:r>
            <a:r>
              <a:rPr lang="cs-CZ" sz="2000" b="1" u="sng" dirty="0">
                <a:solidFill>
                  <a:srgbClr val="007EA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www.dotacedestovka.cz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cs-CZ" sz="2000" b="1" u="sng" dirty="0">
                <a:solidFill>
                  <a:srgbClr val="007EA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www.sfzp.cz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Zelená linka: </a:t>
            </a:r>
            <a:r>
              <a:rPr lang="cs-CZ" sz="2400" b="1" dirty="0">
                <a:solidFill>
                  <a:srgbClr val="3DA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800 260 500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Krajská pracoviště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Praha, Brno, Ostrava, Plzeň, České Budějovice, Liberec, Hradec Králové, Pardubice, Ústí nad Labem, Karlovy Vary, Olomouc, Zlín, Jihlava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Konzultační hodiny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Pondělí	9:00 – 17:00 hodin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Středa		9:00 – 17:00 hodin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Pátek		9:00 – 12:00 hodin</a:t>
            </a:r>
          </a:p>
        </p:txBody>
      </p:sp>
    </p:spTree>
    <p:extLst>
      <p:ext uri="{BB962C8B-B14F-4D97-AF65-F5344CB8AC3E}">
        <p14:creationId xmlns:p14="http://schemas.microsoft.com/office/powerpoint/2010/main" val="24234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2648369"/>
            <a:ext cx="6858000" cy="1067601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r>
              <a:rPr lang="cs-CZ" b="1" dirty="0" smtClean="0"/>
              <a:t>NORSKÉ FONDY</a:t>
            </a:r>
            <a:r>
              <a:rPr lang="cs-CZ" sz="975" b="1" dirty="0"/>
              <a:t/>
            </a:r>
            <a:br>
              <a:rPr lang="cs-CZ" sz="975" b="1" dirty="0"/>
            </a:br>
            <a:r>
              <a:rPr lang="cs-CZ" sz="975" dirty="0"/>
              <a:t/>
            </a:r>
            <a:br>
              <a:rPr lang="cs-CZ" sz="975" dirty="0"/>
            </a:br>
            <a:r>
              <a:rPr lang="cs-CZ" sz="2325" b="1" dirty="0">
                <a:solidFill>
                  <a:srgbClr val="00B050"/>
                </a:solidFill>
              </a:rPr>
              <a:t>PROGRAM: Životní prostředí, ekosystémy a změna klimatu </a:t>
            </a:r>
            <a:endParaRPr lang="cs-CZ" sz="2325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993655"/>
            <a:ext cx="6858000" cy="353399"/>
          </a:xfrm>
        </p:spPr>
        <p:txBody>
          <a:bodyPr/>
          <a:lstStyle/>
          <a:p>
            <a:r>
              <a:rPr lang="cs-CZ" dirty="0" smtClean="0"/>
              <a:t>2014 - 2021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22" y="1108020"/>
            <a:ext cx="992757" cy="72223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4332" y="1946046"/>
            <a:ext cx="8887120" cy="2050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29" y="4816071"/>
            <a:ext cx="8475543" cy="106596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28440" y="4552414"/>
            <a:ext cx="8887120" cy="2050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072250"/>
            <a:ext cx="8100000" cy="378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50" b="1" dirty="0">
                <a:solidFill>
                  <a:srgbClr val="00B050"/>
                </a:solidFill>
              </a:rPr>
              <a:t>PROGRAM: Životní prostředí, ekosystémy a změna klimatu</a:t>
            </a:r>
          </a:p>
          <a:p>
            <a:pPr marL="0" indent="0">
              <a:spcBef>
                <a:spcPts val="0"/>
              </a:spcBef>
              <a:buNone/>
            </a:pPr>
            <a:endParaRPr lang="cs-CZ" sz="1425" dirty="0"/>
          </a:p>
          <a:p>
            <a:pPr marL="0" indent="0">
              <a:spcBef>
                <a:spcPts val="0"/>
              </a:spcBef>
              <a:buNone/>
            </a:pPr>
            <a:r>
              <a:rPr lang="cs-CZ" sz="1650" b="1" dirty="0">
                <a:ea typeface="Segoe UI" panose="020B0502040204020203" pitchFamily="34" charset="0"/>
                <a:cs typeface="Segoe UI" panose="020B0502040204020203" pitchFamily="34" charset="0"/>
              </a:rPr>
              <a:t>Cíl programu:</a:t>
            </a:r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lvl="2" algn="just"/>
            <a:r>
              <a:rPr lang="cs-CZ" sz="1650" dirty="0"/>
              <a:t>zajistit zlepšení environmentální situace v ekosystémech a omezit nepříznivé účinky znečištění a dalších lidských činností na životní prostředí České republiky, přispět ke zmírnění </a:t>
            </a:r>
            <a:r>
              <a:rPr lang="cs-CZ" sz="1650" dirty="0"/>
              <a:t>klimatické změny </a:t>
            </a:r>
            <a:r>
              <a:rPr lang="cs-CZ" sz="1650" dirty="0"/>
              <a:t>a prostřednictvím adaptačních opatření snížit zranitelnost vůči </a:t>
            </a:r>
            <a:r>
              <a:rPr lang="cs-CZ" sz="1650" dirty="0"/>
              <a:t>této změně</a:t>
            </a:r>
            <a:endParaRPr lang="cs-CZ" sz="165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1650" b="1" dirty="0">
                <a:ea typeface="Segoe UI" panose="020B0502040204020203" pitchFamily="34" charset="0"/>
                <a:cs typeface="Segoe UI" panose="020B0502040204020203" pitchFamily="34" charset="0"/>
              </a:rPr>
              <a:t>Programové oblasti:</a:t>
            </a:r>
          </a:p>
          <a:p>
            <a:pPr marL="900113" lvl="2" indent="-214313"/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Životní </a:t>
            </a:r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prostředí a ekosystémy</a:t>
            </a:r>
          </a:p>
          <a:p>
            <a:pPr marL="900113" lvl="2" indent="-214313"/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Adaptace a </a:t>
            </a:r>
            <a:r>
              <a:rPr lang="cs-CZ" sz="1650" dirty="0" err="1">
                <a:ea typeface="Segoe UI" panose="020B0502040204020203" pitchFamily="34" charset="0"/>
                <a:cs typeface="Segoe UI" panose="020B0502040204020203" pitchFamily="34" charset="0"/>
              </a:rPr>
              <a:t>mitigace</a:t>
            </a:r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klimatické změny</a:t>
            </a:r>
          </a:p>
          <a:p>
            <a:pPr marL="0" indent="0">
              <a:spcBef>
                <a:spcPts val="0"/>
              </a:spcBef>
              <a:buNone/>
            </a:pPr>
            <a:endParaRPr lang="cs-CZ" sz="675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1650" b="1" dirty="0">
                <a:ea typeface="Segoe UI" panose="020B0502040204020203" pitchFamily="34" charset="0"/>
                <a:cs typeface="Segoe UI" panose="020B0502040204020203" pitchFamily="34" charset="0"/>
              </a:rPr>
              <a:t>Celková alokace Programu:</a:t>
            </a:r>
            <a:r>
              <a:rPr lang="cs-CZ" sz="1800" dirty="0"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cs-CZ" sz="1650" b="1" dirty="0">
                <a:ea typeface="Segoe UI" panose="020B0502040204020203" pitchFamily="34" charset="0"/>
                <a:cs typeface="Segoe UI" panose="020B0502040204020203" pitchFamily="34" charset="0"/>
              </a:rPr>
              <a:t>€ 35,294,118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50" i="1" dirty="0"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cs-CZ" sz="1650" i="1" dirty="0">
                <a:ea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cs-CZ" sz="1425" i="1" dirty="0">
                <a:ea typeface="Segoe UI" panose="020B0502040204020203" pitchFamily="34" charset="0"/>
                <a:cs typeface="Segoe UI" panose="020B0502040204020203" pitchFamily="34" charset="0"/>
              </a:rPr>
              <a:t>(prostředky Norska činí € 30,000,000)</a:t>
            </a:r>
          </a:p>
          <a:p>
            <a:pPr marL="0" indent="0">
              <a:buNone/>
            </a:pPr>
            <a:r>
              <a:rPr lang="cs-CZ" sz="1650" b="1" dirty="0">
                <a:ea typeface="Segoe UI" panose="020B0502040204020203" pitchFamily="34" charset="0"/>
                <a:cs typeface="Segoe UI" panose="020B0502040204020203" pitchFamily="34" charset="0"/>
              </a:rPr>
              <a:t>Zprostředkovatel Programu:</a:t>
            </a:r>
            <a:r>
              <a:rPr lang="cs-CZ" sz="1800" dirty="0"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Státní fond životního prostředí ČR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50" b="1" dirty="0">
                <a:ea typeface="Segoe UI" panose="020B0502040204020203" pitchFamily="34" charset="0"/>
                <a:cs typeface="Segoe UI" panose="020B0502040204020203" pitchFamily="34" charset="0"/>
              </a:rPr>
              <a:t>Partneři Programu:</a:t>
            </a:r>
            <a:r>
              <a:rPr lang="cs-CZ" sz="1800" dirty="0"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NOR	Norská environmentální agentura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cs-CZ" sz="1650" dirty="0">
                <a:ea typeface="Segoe UI" panose="020B0502040204020203" pitchFamily="34" charset="0"/>
                <a:cs typeface="Segoe UI" panose="020B0502040204020203" pitchFamily="34" charset="0"/>
              </a:rPr>
              <a:t>			CZE	Ministerstvo životního prostředí ČR</a:t>
            </a:r>
            <a:endParaRPr lang="cs-CZ" sz="165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cs-CZ" sz="1200" b="1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sz="1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4332" y="1852142"/>
            <a:ext cx="8887120" cy="10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64015"/>
            <a:ext cx="7007211" cy="7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NPŽP?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7" y="1600204"/>
            <a:ext cx="8442048" cy="498316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000" dirty="0"/>
              <a:t>Rámec NPŽP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0" dirty="0"/>
              <a:t>strategický dokument pro plánování a přípravu projektů</a:t>
            </a:r>
            <a:endParaRPr 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0" dirty="0"/>
              <a:t>obsahuje plán výzev na tři roky dopředu (aktuálně na roky 2018–2020)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0" dirty="0">
                <a:hlinkClick r:id="rId2"/>
              </a:rPr>
              <a:t>https://www.narodniprogramzp.cz/o-programu/harmonogram-vyzev/</a:t>
            </a:r>
            <a:r>
              <a:rPr lang="cs-CZ" sz="2000" b="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000" dirty="0"/>
              <a:t>Prioritní témata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0" dirty="0"/>
              <a:t>Boj se suchem a kvalita vod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0" dirty="0"/>
              <a:t>Životní prostředí v lidských sídlech a lidské zdraví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0" dirty="0" err="1"/>
              <a:t>Ekoinovace</a:t>
            </a:r>
            <a:endParaRPr lang="cs-CZ" sz="2000" b="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0" dirty="0"/>
              <a:t>Ostatní (např. EVVO, nakládání s autovraky…)</a:t>
            </a:r>
          </a:p>
        </p:txBody>
      </p:sp>
      <p:sp>
        <p:nvSpPr>
          <p:cNvPr id="6" name="Volný tvar 8"/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12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46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B050"/>
                </a:solidFill>
              </a:rPr>
              <a:t>Základní harmonogram Programu:</a:t>
            </a:r>
            <a:endParaRPr lang="cs-CZ" sz="1800" i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500" dirty="0"/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1500" dirty="0"/>
              <a:t>Podpis Programové </a:t>
            </a:r>
            <a:r>
              <a:rPr lang="cs-CZ" sz="1500" dirty="0"/>
              <a:t>dohody:			</a:t>
            </a:r>
            <a:r>
              <a:rPr lang="cs-CZ" sz="1500" dirty="0"/>
              <a:t>		</a:t>
            </a:r>
            <a:r>
              <a:rPr lang="en-US" sz="1500" dirty="0"/>
              <a:t>20. </a:t>
            </a:r>
            <a:r>
              <a:rPr lang="cs-CZ" sz="1500" dirty="0"/>
              <a:t>února 2019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1500" dirty="0"/>
              <a:t>Zahajovací konference Programu				9. dubna 2019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1500" dirty="0"/>
              <a:t>Podpis </a:t>
            </a:r>
            <a:r>
              <a:rPr lang="cs-CZ" sz="1500" dirty="0"/>
              <a:t>Dohody </a:t>
            </a:r>
            <a:r>
              <a:rPr lang="cs-CZ" sz="1500" dirty="0"/>
              <a:t>o </a:t>
            </a:r>
            <a:r>
              <a:rPr lang="cs-CZ" sz="1500" dirty="0"/>
              <a:t>implementaci Programu (</a:t>
            </a:r>
            <a:r>
              <a:rPr lang="cs-CZ" sz="1500" i="1" dirty="0"/>
              <a:t>SFŽP / MF ČR</a:t>
            </a:r>
            <a:r>
              <a:rPr lang="cs-CZ" sz="1500" dirty="0"/>
              <a:t>)		15. dubna 2019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1500" b="1" dirty="0"/>
              <a:t>Vyhlášení výzvy z Bilaterálního fondu Programu			3. červenec 2019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1500" b="1" dirty="0"/>
              <a:t>Vyhlášení </a:t>
            </a:r>
            <a:r>
              <a:rPr lang="cs-CZ" sz="1500" b="1" dirty="0"/>
              <a:t>prvních výzev </a:t>
            </a:r>
            <a:r>
              <a:rPr lang="cs-CZ" sz="1500" b="1" dirty="0"/>
              <a:t>Programu</a:t>
            </a:r>
            <a:r>
              <a:rPr lang="cs-CZ" sz="1500" b="1" dirty="0"/>
              <a:t>:		</a:t>
            </a:r>
            <a:r>
              <a:rPr lang="cs-CZ" sz="1500" b="1" dirty="0"/>
              <a:t>		4.Q </a:t>
            </a:r>
            <a:r>
              <a:rPr lang="cs-CZ" sz="1500" b="1" dirty="0"/>
              <a:t>roku 2019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1500" b="1" dirty="0"/>
              <a:t>Ukončení </a:t>
            </a:r>
            <a:r>
              <a:rPr lang="cs-CZ" sz="1500" b="1" dirty="0"/>
              <a:t>realizace podpořených projektů:	</a:t>
            </a:r>
            <a:r>
              <a:rPr lang="cs-CZ" sz="1500" b="1" dirty="0"/>
              <a:t>		30</a:t>
            </a:r>
            <a:r>
              <a:rPr lang="cs-CZ" sz="1500" b="1" dirty="0"/>
              <a:t>. dubna 2024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4332" y="1852142"/>
            <a:ext cx="8887120" cy="10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64015"/>
            <a:ext cx="7007211" cy="7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4332" y="1852142"/>
            <a:ext cx="8887120" cy="10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67544" y="2231040"/>
            <a:ext cx="8424936" cy="4006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Důležité specifikace programu:</a:t>
            </a:r>
            <a:r>
              <a:rPr lang="cs-CZ" sz="2400" dirty="0"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5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Zaměření na inovativní / pilotní projekty</a:t>
            </a:r>
            <a:r>
              <a:rPr lang="en-US" sz="2000" dirty="0"/>
              <a:t>;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cs-CZ" sz="2000" dirty="0"/>
              <a:t>v</a:t>
            </a:r>
            <a:r>
              <a:rPr lang="cs-CZ" sz="2000" dirty="0"/>
              <a:t>ysoká míra podpory</a:t>
            </a:r>
            <a:r>
              <a:rPr lang="en-US" sz="2000" dirty="0"/>
              <a:t> </a:t>
            </a:r>
            <a:r>
              <a:rPr lang="en-US" sz="2000" dirty="0"/>
              <a:t>(90/100%);	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cs-CZ" sz="2000" dirty="0" smtClean="0"/>
              <a:t>využívání </a:t>
            </a:r>
            <a:r>
              <a:rPr lang="cs-CZ" sz="2000" dirty="0"/>
              <a:t>dlouholetých zkušeností Státního fondu životního prostředí ČR s poskytováním dotačních prostředků na projekty v oblasti ochrany životního prostředí</a:t>
            </a:r>
            <a:r>
              <a:rPr lang="en-US" sz="2000" dirty="0" smtClean="0"/>
              <a:t>;</a:t>
            </a:r>
            <a:endParaRPr lang="en-US" sz="2000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64015"/>
            <a:ext cx="7007211" cy="7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4332" y="1852142"/>
            <a:ext cx="8887120" cy="10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43274" y="2231041"/>
            <a:ext cx="6780339" cy="24168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Programové oblasti podpory:</a:t>
            </a:r>
            <a:r>
              <a:rPr lang="cs-CZ" sz="2000" dirty="0"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pPr marL="685800" lvl="1" indent="-342900">
              <a:spcBef>
                <a:spcPts val="900"/>
              </a:spcBef>
              <a:buAutoNum type="arabicParenR"/>
            </a:pPr>
            <a:r>
              <a:rPr lang="cs-CZ" sz="2000" dirty="0" smtClean="0"/>
              <a:t>Zlepšování </a:t>
            </a:r>
            <a:r>
              <a:rPr lang="cs-CZ" sz="2000" dirty="0"/>
              <a:t>stavu životního prostředí v ekosystémech</a:t>
            </a:r>
          </a:p>
          <a:p>
            <a:pPr marL="685800" lvl="1" indent="-342900">
              <a:spcBef>
                <a:spcPts val="900"/>
              </a:spcBef>
              <a:buAutoNum type="arabicParenR"/>
            </a:pPr>
            <a:r>
              <a:rPr lang="cs-CZ" sz="2000" dirty="0"/>
              <a:t>Snižování negativního vlivu lidské činnosti na kvalitu ovzduší</a:t>
            </a:r>
          </a:p>
          <a:p>
            <a:pPr marL="685800" lvl="1" indent="-342900">
              <a:spcBef>
                <a:spcPts val="900"/>
              </a:spcBef>
              <a:buAutoNum type="arabicParenR"/>
            </a:pPr>
            <a:r>
              <a:rPr lang="cs-CZ" sz="2000" dirty="0"/>
              <a:t>Snižování negativního vlivu lidské činnosti na kvalitu vod</a:t>
            </a:r>
          </a:p>
          <a:p>
            <a:pPr marL="685800" lvl="1" indent="-342900">
              <a:spcBef>
                <a:spcPts val="900"/>
              </a:spcBef>
              <a:buAutoNum type="arabicParenR"/>
            </a:pPr>
            <a:r>
              <a:rPr lang="cs-CZ" sz="2000" dirty="0"/>
              <a:t>Změna klimatu, zmírňování jejího vlivu a přizpůsobování se této změně</a:t>
            </a:r>
          </a:p>
          <a:p>
            <a:pPr marL="342900" indent="-342900">
              <a:spcBef>
                <a:spcPts val="900"/>
              </a:spcBef>
              <a:buAutoNum type="arabicParenR"/>
            </a:pPr>
            <a:endParaRPr lang="cs-CZ" sz="2000" dirty="0"/>
          </a:p>
          <a:p>
            <a:pPr marL="800100" lvl="1" indent="-457200">
              <a:spcBef>
                <a:spcPts val="900"/>
              </a:spcBef>
              <a:buAutoNum type="arabicParenR" startAt="5"/>
            </a:pPr>
            <a:r>
              <a:rPr lang="cs-CZ" sz="2000" i="1" dirty="0" smtClean="0"/>
              <a:t>Fond </a:t>
            </a:r>
            <a:r>
              <a:rPr lang="cs-CZ" sz="2000" i="1" dirty="0"/>
              <a:t>pro bilaterální </a:t>
            </a:r>
            <a:r>
              <a:rPr lang="cs-CZ" sz="2000" i="1" dirty="0" smtClean="0"/>
              <a:t>spolupráci</a:t>
            </a:r>
          </a:p>
          <a:p>
            <a:pPr marL="800100" lvl="1" indent="-457200">
              <a:spcBef>
                <a:spcPts val="900"/>
              </a:spcBef>
              <a:buAutoNum type="arabicParenR" startAt="5"/>
            </a:pPr>
            <a:endParaRPr lang="cs-CZ" sz="2000" i="1" dirty="0"/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2000" dirty="0">
                <a:hlinkClick r:id="rId2"/>
              </a:rPr>
              <a:t>https://www.sfzp.cz/dotace-a-pujcky/norske-fondy/podporovane-oblasti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pPr marL="342900" lvl="1" indent="0">
              <a:spcBef>
                <a:spcPts val="900"/>
              </a:spcBef>
              <a:buNone/>
            </a:pPr>
            <a:endParaRPr lang="cs-CZ" sz="2000" i="1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964015"/>
            <a:ext cx="7007211" cy="7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4332" y="1852142"/>
            <a:ext cx="8887120" cy="10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64015"/>
            <a:ext cx="7007211" cy="770023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98022" y="2062571"/>
            <a:ext cx="7562504" cy="378855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 startAt="5"/>
            </a:pPr>
            <a:r>
              <a:rPr lang="cs-CZ" sz="1650" b="1" i="1" dirty="0">
                <a:solidFill>
                  <a:srgbClr val="00B050"/>
                </a:solidFill>
              </a:rPr>
              <a:t>Bilaterální ambice na posílení vzájemné spolupráce mezi partnery a subjekty z Norska a České </a:t>
            </a:r>
            <a:r>
              <a:rPr lang="cs-CZ" sz="1650" b="1" i="1" dirty="0">
                <a:solidFill>
                  <a:srgbClr val="00B050"/>
                </a:solidFill>
              </a:rPr>
              <a:t>republiky (Bilaterální fond) </a:t>
            </a:r>
            <a:r>
              <a:rPr lang="en-US" sz="1650" b="1" i="1" dirty="0">
                <a:solidFill>
                  <a:srgbClr val="00B050"/>
                </a:solidFill>
              </a:rPr>
              <a:t>			</a:t>
            </a:r>
            <a:endParaRPr lang="cs-CZ" sz="1125" b="1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1350"/>
              </a:spcBef>
              <a:buNone/>
            </a:pPr>
            <a:r>
              <a:rPr lang="cs-CZ" sz="1425" b="1" dirty="0"/>
              <a:t>Otevřené výzvy (OC)		           	              	     	       </a:t>
            </a:r>
            <a:r>
              <a:rPr lang="cs-CZ" sz="1425" i="1" dirty="0" smtClean="0"/>
              <a:t>(</a:t>
            </a:r>
            <a:r>
              <a:rPr lang="cs-CZ" sz="1425" i="1" dirty="0"/>
              <a:t>€ 1,000 – € 10,000 / € 15,000)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cs-CZ" sz="1425" i="1" dirty="0"/>
              <a:t>Bilaterální iniciativy, které: </a:t>
            </a:r>
            <a:endParaRPr lang="cs-CZ" sz="1425" i="1" dirty="0"/>
          </a:p>
          <a:p>
            <a:pPr marL="685800" lvl="1" indent="-342900">
              <a:spcBef>
                <a:spcPts val="450"/>
              </a:spcBef>
              <a:buAutoNum type="alphaLcParenR"/>
            </a:pPr>
            <a:r>
              <a:rPr lang="cs-CZ" sz="1425" dirty="0"/>
              <a:t>posilují </a:t>
            </a:r>
            <a:r>
              <a:rPr lang="cs-CZ" sz="1425" dirty="0"/>
              <a:t>existující spolupráci mezi norskými a českými institucemi, veřejnou správou 	</a:t>
            </a:r>
            <a:endParaRPr lang="cs-CZ" sz="1425" dirty="0"/>
          </a:p>
          <a:p>
            <a:pPr marL="342900" lvl="1" indent="0">
              <a:spcBef>
                <a:spcPts val="0"/>
              </a:spcBef>
              <a:buNone/>
            </a:pPr>
            <a:r>
              <a:rPr lang="cs-CZ" sz="1425" dirty="0"/>
              <a:t>	</a:t>
            </a:r>
            <a:r>
              <a:rPr lang="cs-CZ" sz="1425" dirty="0"/>
              <a:t>a dalšími </a:t>
            </a:r>
            <a:r>
              <a:rPr lang="cs-CZ" sz="1425" dirty="0"/>
              <a:t>subjekty; </a:t>
            </a:r>
          </a:p>
          <a:p>
            <a:pPr marL="342900" lvl="1" indent="0">
              <a:spcBef>
                <a:spcPts val="450"/>
              </a:spcBef>
              <a:buNone/>
            </a:pPr>
            <a:r>
              <a:rPr lang="cs-CZ" sz="1425" dirty="0"/>
              <a:t>b)	napomáhají navazování nové spolupráce a sdílení příkladů dobré praxe mezi </a:t>
            </a:r>
            <a:r>
              <a:rPr lang="cs-CZ" sz="1425" dirty="0"/>
              <a:t>	českými </a:t>
            </a:r>
            <a:r>
              <a:rPr lang="cs-CZ" sz="1425" dirty="0"/>
              <a:t>a </a:t>
            </a:r>
            <a:r>
              <a:rPr lang="cs-CZ" sz="1425" dirty="0"/>
              <a:t>norskými </a:t>
            </a:r>
            <a:r>
              <a:rPr lang="cs-CZ" sz="1425" dirty="0"/>
              <a:t>institucemi v rámci projektového partnerství; </a:t>
            </a:r>
          </a:p>
          <a:p>
            <a:pPr marL="685800" lvl="1" indent="-342900">
              <a:spcBef>
                <a:spcPts val="450"/>
              </a:spcBef>
              <a:buAutoNum type="alphaLcParenR" startAt="3"/>
            </a:pPr>
            <a:r>
              <a:rPr lang="cs-CZ" sz="1425" dirty="0"/>
              <a:t>posilují </a:t>
            </a:r>
            <a:r>
              <a:rPr lang="cs-CZ" sz="1425" dirty="0"/>
              <a:t>spolupráci a napomáhají sdílení příkladů dobré praxe s </a:t>
            </a:r>
            <a:r>
              <a:rPr lang="cs-CZ" sz="1425" dirty="0"/>
              <a:t>dalšími mezinárodními 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cs-CZ" sz="1425" dirty="0"/>
              <a:t>	</a:t>
            </a:r>
            <a:r>
              <a:rPr lang="cs-CZ" sz="1425" dirty="0"/>
              <a:t>subjekty </a:t>
            </a:r>
            <a:r>
              <a:rPr lang="cs-CZ" sz="1425" dirty="0"/>
              <a:t>a norskými partnery.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675" b="1" dirty="0"/>
          </a:p>
          <a:p>
            <a:pPr marL="0" indent="0" algn="just">
              <a:spcBef>
                <a:spcPts val="900"/>
              </a:spcBef>
              <a:buNone/>
            </a:pPr>
            <a:r>
              <a:rPr lang="cs-CZ" sz="1425" b="1" dirty="0"/>
              <a:t>Podrobnosti vyhlášené výzvy „</a:t>
            </a:r>
            <a:r>
              <a:rPr lang="cs-CZ" sz="1425" b="1" dirty="0" err="1"/>
              <a:t>Trolltunga</a:t>
            </a:r>
            <a:r>
              <a:rPr lang="cs-CZ" sz="1425" b="1" dirty="0"/>
              <a:t>“ na:</a:t>
            </a:r>
            <a:r>
              <a:rPr lang="cs-CZ" sz="1425" b="1" dirty="0"/>
              <a:t>   </a:t>
            </a:r>
            <a:r>
              <a:rPr lang="cs-CZ" sz="1425" b="1" dirty="0">
                <a:hlinkClick r:id="rId3"/>
              </a:rPr>
              <a:t>https://bf.sfzp.cz/calls/1st-call-trolltunga</a:t>
            </a:r>
            <a:r>
              <a:rPr lang="cs-CZ" sz="1425" b="1" dirty="0">
                <a:hlinkClick r:id="rId3"/>
              </a:rPr>
              <a:t>/</a:t>
            </a:r>
            <a:r>
              <a:rPr lang="cs-CZ" sz="1425" b="1" dirty="0"/>
              <a:t> </a:t>
            </a:r>
          </a:p>
          <a:p>
            <a:pPr marL="0" indent="0" algn="just">
              <a:spcBef>
                <a:spcPts val="1350"/>
              </a:spcBef>
              <a:buNone/>
            </a:pPr>
            <a:endParaRPr lang="cs-CZ" sz="825" i="1" dirty="0"/>
          </a:p>
          <a:p>
            <a:pPr marL="0" indent="0" algn="just">
              <a:spcBef>
                <a:spcPts val="0"/>
              </a:spcBef>
              <a:buNone/>
            </a:pPr>
            <a:endParaRPr lang="cs-CZ" sz="1425" i="1" dirty="0"/>
          </a:p>
          <a:p>
            <a:pPr marL="0" indent="0">
              <a:spcBef>
                <a:spcPts val="450"/>
              </a:spcBef>
              <a:buNone/>
            </a:pPr>
            <a:r>
              <a:rPr lang="cs-CZ" sz="1425" b="1" i="1" dirty="0"/>
              <a:t>celková alokace vyhlášené výzvy z Bilaterálního fondu Programu:		      </a:t>
            </a:r>
            <a:r>
              <a:rPr lang="cs-CZ" sz="1425" b="1" i="1" dirty="0"/>
              <a:t> </a:t>
            </a:r>
            <a:r>
              <a:rPr lang="cs-CZ" sz="1425" b="1" i="1" dirty="0"/>
              <a:t>    </a:t>
            </a:r>
            <a:r>
              <a:rPr lang="cs-CZ" sz="1425" b="1" i="1" dirty="0" smtClean="0"/>
              <a:t>€ </a:t>
            </a:r>
            <a:r>
              <a:rPr lang="cs-CZ" sz="1425" b="1" i="1" dirty="0"/>
              <a:t>100,000</a:t>
            </a:r>
          </a:p>
        </p:txBody>
      </p:sp>
    </p:spTree>
    <p:extLst>
      <p:ext uri="{BB962C8B-B14F-4D97-AF65-F5344CB8AC3E}">
        <p14:creationId xmlns:p14="http://schemas.microsoft.com/office/powerpoint/2010/main" val="38166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34332" y="1852142"/>
            <a:ext cx="8887120" cy="10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0" y="879847"/>
            <a:ext cx="8075825" cy="8874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8" y="2391875"/>
            <a:ext cx="8975936" cy="30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609" y="2260153"/>
            <a:ext cx="6446521" cy="353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B050"/>
                </a:solidFill>
              </a:rPr>
              <a:t>KONTAKTY</a:t>
            </a:r>
            <a:endParaRPr lang="cs-CZ" sz="1800" i="1" dirty="0">
              <a:solidFill>
                <a:srgbClr val="00B050"/>
              </a:solidFill>
            </a:endParaRPr>
          </a:p>
          <a:p>
            <a:pPr marL="0" indent="0">
              <a:spcBef>
                <a:spcPts val="450"/>
              </a:spcBef>
              <a:buNone/>
            </a:pPr>
            <a:endParaRPr lang="cs-CZ" sz="1200" dirty="0"/>
          </a:p>
          <a:p>
            <a:pPr marL="0" indent="0">
              <a:spcBef>
                <a:spcPts val="450"/>
              </a:spcBef>
              <a:buNone/>
            </a:pPr>
            <a:endParaRPr lang="cs-CZ" sz="12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500" b="1" dirty="0"/>
              <a:t>Státní fond životního prostředí ČR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cs-CZ" sz="1500" i="1" dirty="0"/>
              <a:t>Samostatné oddělení pro řízení Norských fondů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fi-FI" sz="1500" dirty="0"/>
              <a:t>Olbrachtova 2006/9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500" dirty="0"/>
              <a:t>140 </a:t>
            </a:r>
            <a:r>
              <a:rPr lang="fi-FI" sz="1500" dirty="0"/>
              <a:t>00 Praha </a:t>
            </a:r>
            <a:r>
              <a:rPr lang="fi-FI" sz="1500" dirty="0"/>
              <a:t>4</a:t>
            </a:r>
            <a:endParaRPr lang="cs-CZ" sz="1500" dirty="0"/>
          </a:p>
          <a:p>
            <a:pPr marL="0" indent="0">
              <a:spcBef>
                <a:spcPts val="0"/>
              </a:spcBef>
              <a:buNone/>
            </a:pPr>
            <a:endParaRPr lang="cs-CZ" sz="1500" dirty="0"/>
          </a:p>
          <a:p>
            <a:pPr marL="0" indent="0">
              <a:spcBef>
                <a:spcPts val="0"/>
              </a:spcBef>
              <a:buNone/>
            </a:pPr>
            <a:endParaRPr lang="cs-CZ" sz="15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500" b="1" dirty="0"/>
              <a:t>více informací: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cs-CZ" sz="1500" b="1" dirty="0">
                <a:hlinkClick r:id="rId2"/>
              </a:rPr>
              <a:t>http://www.eeagrants.com</a:t>
            </a:r>
            <a:endParaRPr lang="cs-CZ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500" b="1" dirty="0">
                <a:hlinkClick r:id="rId3"/>
              </a:rPr>
              <a:t>http://www.eeagrants.cz</a:t>
            </a:r>
            <a:endParaRPr lang="cs-CZ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500" b="1" dirty="0">
                <a:hlinkClick r:id="rId4"/>
              </a:rPr>
              <a:t>https://</a:t>
            </a:r>
            <a:r>
              <a:rPr lang="cs-CZ" sz="1500" b="1" dirty="0">
                <a:hlinkClick r:id="rId4"/>
              </a:rPr>
              <a:t>www.sfzp.cz/norskefondy</a:t>
            </a:r>
            <a:endParaRPr lang="cs-CZ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500" b="1" dirty="0">
                <a:hlinkClick r:id="rId5"/>
              </a:rPr>
              <a:t>https://bf.sfzp.cz</a:t>
            </a:r>
            <a:r>
              <a:rPr lang="cs-CZ" sz="1500" b="1" dirty="0">
                <a:hlinkClick r:id="rId5"/>
              </a:rPr>
              <a:t>/</a:t>
            </a:r>
            <a:r>
              <a:rPr lang="cs-CZ" sz="15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sz="1500" dirty="0"/>
          </a:p>
        </p:txBody>
      </p:sp>
      <p:sp>
        <p:nvSpPr>
          <p:cNvPr id="4" name="Obdélník 3"/>
          <p:cNvSpPr/>
          <p:nvPr/>
        </p:nvSpPr>
        <p:spPr>
          <a:xfrm>
            <a:off x="134332" y="1852142"/>
            <a:ext cx="8887120" cy="10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90" y="879847"/>
            <a:ext cx="8075825" cy="887453"/>
          </a:xfrm>
          <a:prstGeom prst="rect">
            <a:avLst/>
          </a:prstGeom>
        </p:spPr>
      </p:pic>
      <p:pic>
        <p:nvPicPr>
          <p:cNvPr id="10" name="Obrázek 9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7046" r="62909"/>
          <a:stretch/>
        </p:blipFill>
        <p:spPr>
          <a:xfrm>
            <a:off x="6677198" y="2256421"/>
            <a:ext cx="392777" cy="421481"/>
          </a:xfrm>
          <a:prstGeom prst="rect">
            <a:avLst/>
          </a:prstGeom>
        </p:spPr>
      </p:pic>
      <p:pic>
        <p:nvPicPr>
          <p:cNvPr id="11" name="Obrázek 10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0439" t="9861" r="38160"/>
          <a:stretch/>
        </p:blipFill>
        <p:spPr>
          <a:xfrm>
            <a:off x="7069975" y="2701064"/>
            <a:ext cx="405245" cy="397434"/>
          </a:xfrm>
          <a:prstGeom prst="rect">
            <a:avLst/>
          </a:prstGeom>
        </p:spPr>
      </p:pic>
      <p:pic>
        <p:nvPicPr>
          <p:cNvPr id="12" name="Obrázek 11">
            <a:hlinkClick r:id="rId11"/>
          </p:cNvPr>
          <p:cNvPicPr>
            <a:picLocks noChangeAspect="1"/>
          </p:cNvPicPr>
          <p:nvPr/>
        </p:nvPicPr>
        <p:blipFill rotWithShape="1">
          <a:blip r:embed="rId8"/>
          <a:srcRect l="37410" r="32545"/>
          <a:stretch/>
        </p:blipFill>
        <p:spPr>
          <a:xfrm>
            <a:off x="7069975" y="2254554"/>
            <a:ext cx="392777" cy="421481"/>
          </a:xfrm>
          <a:prstGeom prst="rect">
            <a:avLst/>
          </a:prstGeom>
        </p:spPr>
      </p:pic>
      <p:pic>
        <p:nvPicPr>
          <p:cNvPr id="13" name="Obrázek 12">
            <a:hlinkClick r:id="rId12"/>
          </p:cNvPr>
          <p:cNvPicPr>
            <a:picLocks noChangeAspect="1"/>
          </p:cNvPicPr>
          <p:nvPr/>
        </p:nvPicPr>
        <p:blipFill rotWithShape="1">
          <a:blip r:embed="rId8"/>
          <a:srcRect l="69362"/>
          <a:stretch/>
        </p:blipFill>
        <p:spPr>
          <a:xfrm>
            <a:off x="7462751" y="2252687"/>
            <a:ext cx="400538" cy="421481"/>
          </a:xfrm>
          <a:prstGeom prst="rect">
            <a:avLst/>
          </a:prstGeom>
        </p:spPr>
      </p:pic>
      <p:pic>
        <p:nvPicPr>
          <p:cNvPr id="14" name="Obrázek 13">
            <a:hlinkClick r:id="rId13"/>
          </p:cNvPr>
          <p:cNvPicPr>
            <a:picLocks noChangeAspect="1"/>
          </p:cNvPicPr>
          <p:nvPr/>
        </p:nvPicPr>
        <p:blipFill rotWithShape="1">
          <a:blip r:embed="rId10"/>
          <a:srcRect l="57806" t="9571"/>
          <a:stretch/>
        </p:blipFill>
        <p:spPr>
          <a:xfrm>
            <a:off x="7479164" y="2705384"/>
            <a:ext cx="413007" cy="3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EBD247C-5720-4629-BA4A-05FED9DAE713}" type="slidenum">
              <a:rPr lang="cs-CZ" altLang="cs-CZ" sz="1400" b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400" b="0">
              <a:solidFill>
                <a:srgbClr val="73767D"/>
              </a:solidFill>
              <a:latin typeface="Arial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588" y="1600200"/>
            <a:ext cx="5727700" cy="161277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GB" altLang="cs-CZ" sz="28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r>
              <a:rPr lang="cs-CZ" altLang="cs-CZ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Děkuji za pozornost</a:t>
            </a:r>
            <a:endParaRPr lang="en-GB" altLang="cs-CZ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7585" y="4532168"/>
            <a:ext cx="5616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latin typeface="Segoe UI" pitchFamily="34" charset="0"/>
                <a:cs typeface="Segoe UI" pitchFamily="34" charset="0"/>
              </a:rPr>
              <a:t>Ing. </a:t>
            </a:r>
            <a:r>
              <a:rPr lang="cs-CZ" altLang="cs-CZ" sz="2000" dirty="0" smtClean="0">
                <a:latin typeface="Segoe UI" pitchFamily="34" charset="0"/>
                <a:cs typeface="Segoe UI" pitchFamily="34" charset="0"/>
              </a:rPr>
              <a:t>Michal Slezák</a:t>
            </a:r>
            <a:endParaRPr lang="cs-CZ" altLang="cs-CZ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692279" y="4941892"/>
            <a:ext cx="6094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200" b="0" dirty="0">
                <a:latin typeface="Segoe UI" pitchFamily="34" charset="0"/>
                <a:cs typeface="Segoe UI" pitchFamily="34" charset="0"/>
              </a:rPr>
              <a:t>Státní fond životního prostředí České republiky</a:t>
            </a:r>
            <a:r>
              <a:rPr lang="en-GB" altLang="cs-CZ" sz="1200" b="0" dirty="0">
                <a:latin typeface="Segoe UI" pitchFamily="34" charset="0"/>
                <a:cs typeface="Segoe UI" pitchFamily="34" charset="0"/>
              </a:rPr>
              <a:t/>
            </a:r>
            <a:br>
              <a:rPr lang="en-GB" altLang="cs-CZ" sz="1200" b="0" dirty="0">
                <a:latin typeface="Segoe UI" pitchFamily="34" charset="0"/>
                <a:cs typeface="Segoe UI" pitchFamily="34" charset="0"/>
              </a:rPr>
            </a:br>
            <a:r>
              <a:rPr lang="en-GB" altLang="cs-CZ" sz="1200" b="0" dirty="0" err="1">
                <a:latin typeface="Segoe UI" pitchFamily="34" charset="0"/>
                <a:cs typeface="Segoe UI" pitchFamily="34" charset="0"/>
              </a:rPr>
              <a:t>Olbrachtova</a:t>
            </a:r>
            <a:r>
              <a:rPr lang="en-GB" altLang="cs-CZ" sz="1200" b="0" dirty="0">
                <a:latin typeface="Segoe UI" pitchFamily="34" charset="0"/>
                <a:cs typeface="Segoe UI" pitchFamily="34" charset="0"/>
              </a:rPr>
              <a:t> 2006/9, 140 00  P</a:t>
            </a:r>
            <a:r>
              <a:rPr lang="cs-CZ" altLang="cs-CZ" sz="1200" b="0" dirty="0" err="1">
                <a:latin typeface="Segoe UI" pitchFamily="34" charset="0"/>
                <a:cs typeface="Segoe UI" pitchFamily="34" charset="0"/>
              </a:rPr>
              <a:t>raha</a:t>
            </a:r>
            <a:endParaRPr lang="en-GB" altLang="cs-CZ" sz="1200" dirty="0"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cs-CZ" sz="1200" kern="1100" dirty="0">
                <a:solidFill>
                  <a:srgbClr val="0046AD"/>
                </a:solidFill>
                <a:latin typeface="Segoe UI" pitchFamily="34" charset="0"/>
                <a:cs typeface="Segoe UI" pitchFamily="34" charset="0"/>
              </a:rPr>
              <a:t>www.sfzp.cz</a:t>
            </a:r>
            <a:r>
              <a:rPr lang="en-GB" altLang="cs-CZ" sz="1200" b="0" kern="1100" dirty="0">
                <a:latin typeface="Segoe UI" pitchFamily="34" charset="0"/>
                <a:cs typeface="Segoe UI" pitchFamily="34" charset="0"/>
              </a:rPr>
              <a:t>  </a:t>
            </a:r>
            <a:r>
              <a:rPr lang="en-GB" altLang="cs-CZ" sz="1000" b="0" kern="1100" dirty="0">
                <a:solidFill>
                  <a:srgbClr val="73767D"/>
                </a:solidFill>
                <a:latin typeface="Wingdings" panose="05000000000000000000" pitchFamily="2" charset="2"/>
                <a:cs typeface="Segoe UI" pitchFamily="34" charset="0"/>
              </a:rPr>
              <a:t>n</a:t>
            </a:r>
            <a:r>
              <a:rPr lang="en-GB" altLang="cs-CZ" sz="1000" b="0" kern="11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altLang="cs-CZ" sz="1200" b="0" kern="1100" dirty="0">
                <a:solidFill>
                  <a:srgbClr val="73767D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cs-CZ" altLang="cs-CZ" sz="1200" kern="1100" dirty="0" err="1">
                <a:solidFill>
                  <a:srgbClr val="3F9C35"/>
                </a:solidFill>
                <a:latin typeface="Segoe UI" pitchFamily="34" charset="0"/>
                <a:cs typeface="Segoe UI" pitchFamily="34" charset="0"/>
              </a:rPr>
              <a:t>jakub.hrbek</a:t>
            </a:r>
            <a:r>
              <a:rPr lang="en-GB" altLang="cs-CZ" sz="1200" kern="1100" dirty="0">
                <a:solidFill>
                  <a:srgbClr val="3F9C35"/>
                </a:solidFill>
                <a:latin typeface="Segoe UI" pitchFamily="34" charset="0"/>
                <a:cs typeface="Segoe UI" pitchFamily="34" charset="0"/>
              </a:rPr>
              <a:t>@sfzp.cz</a:t>
            </a:r>
            <a:endParaRPr lang="en-GB" altLang="cs-CZ" sz="1200" kern="1100" dirty="0">
              <a:solidFill>
                <a:srgbClr val="0046AD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174" name="Picture 7" descr="SFZP_H_RGB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12"/>
          <a:stretch>
            <a:fillRect/>
          </a:stretch>
        </p:blipFill>
        <p:spPr bwMode="auto">
          <a:xfrm>
            <a:off x="539750" y="5032375"/>
            <a:ext cx="86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ázek 7" descr="Mozaika_prezentace_V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9" y="0"/>
            <a:ext cx="121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Příjem žádostí: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5/2018 – 12/2020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Dokončení projektů: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nejpozději do 12/2023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Alokace: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600 mil. Kč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Žadatelé: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obce, příspěvkové organizace ÚSC, svazky obcí a obchodní společnosti vlastněné z více jak 50 % obcemi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Výše podpory: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max. 80 % (akutní problém); 70 % (možný problém); </a:t>
            </a:r>
            <a:b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60 % (průzkumné vrty)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Cílem výzvy je zajistit dodávky pitné vody v odpovídající jakosti a množství v lokalitách, kde je pitné vody nedostatek nebo je pitná voda dodávána v některých ukazatelích v neodpovídající jakosti. Předmětem podpory je regenerace, zkapacitnění či vybudování a připojení podzemních zdrojů vody tam, kde je to nezbytné.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Průzkum, posílení a budování zdrojů pitné vody - Výzva č. 2/2018</a:t>
            </a:r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Základní informace o výzvě</a:t>
            </a:r>
          </a:p>
        </p:txBody>
      </p:sp>
    </p:spTree>
    <p:extLst>
      <p:ext uri="{BB962C8B-B14F-4D97-AF65-F5344CB8AC3E}">
        <p14:creationId xmlns:p14="http://schemas.microsoft.com/office/powerpoint/2010/main" val="388396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Podpora </a:t>
            </a:r>
            <a:r>
              <a:rPr lang="cs-CZ" sz="2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využití podzemní vody nebude 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poskytnuta pokud lze realizovat napojení na vodárenskou soustavu či využít zdroje povrchové vody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(posouzení variant - dokládá se odborným posudkem)</a:t>
            </a:r>
            <a:endParaRPr lang="cs-CZ" sz="2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Pokud je v místě realizace existující vodovod, musí dojít k napojení nového / regenerovaného zdroje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Průzkumné vrty, které nebudou přeměněny na vodní dílo, musí být odborně zlikvidovány a místo uvedeno do původního stavu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Stejné způsobilé výdaje nelze uplatňovat v OPŽP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Udržitelnost projektu je stanovena na 5 let</a:t>
            </a:r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Důležité podmínky podpory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A6CDB5E-CDD4-49D5-801B-B5021F1B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Průzkum, posílení a budování zdrojů pitné vody - Výzva č. 2/2018</a:t>
            </a:r>
          </a:p>
        </p:txBody>
      </p:sp>
    </p:spTree>
    <p:extLst>
      <p:ext uri="{BB962C8B-B14F-4D97-AF65-F5344CB8AC3E}">
        <p14:creationId xmlns:p14="http://schemas.microsoft.com/office/powerpoint/2010/main" val="357992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Soulad s Plánem rozvoje vodovodů a kanalizací na území kraje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 nesmí být v rozporu s PRVKÚK!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(stanovisko kraje k žádosti)</a:t>
            </a:r>
            <a:endParaRPr lang="cs-CZ" sz="2000" b="1" kern="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Podporu nelze získat na projekty, které řeší běžnou údržbu stávající vodohospodářské infrastruktury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Obecně nelze financovat rekonstrukci či novou výstavbu vodovodu, výjimkou je pouze část připojení od nového / </a:t>
            </a:r>
            <a:r>
              <a:rPr lang="cs-CZ" sz="2000" b="1" kern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zkapacitněného</a:t>
            </a: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zdroje do stávající vodovodní sítě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Technologie úpravy vody, úpravy vodojemů jsou způsobilé pouze pokud je to nezbytné pro zajištění dodávek pitné vody v požadovaném množství anebo jakosti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(tj. např. nutné zkapacitnění)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Kvalitní projektová příprava – základ úspěchu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nutné předjednat záměr s dotčenými orgány</a:t>
            </a:r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co si dát pozor?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6B50222-B19B-4BB5-AE17-BF1F1F74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Průzkum, posílení a budování zdrojů pitné vody - Výzva č. 2/2018</a:t>
            </a:r>
          </a:p>
        </p:txBody>
      </p:sp>
    </p:spTree>
    <p:extLst>
      <p:ext uri="{BB962C8B-B14F-4D97-AF65-F5344CB8AC3E}">
        <p14:creationId xmlns:p14="http://schemas.microsoft.com/office/powerpoint/2010/main" val="316103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39110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žádosti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Odborný posudek vč. projektové dokumentace a rozpočtu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Dokumenty prokazující akutní / možné problémy s nedostatkem vody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Stanovisko krajského úřadu – pokud není soulad s PRVKÚK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 smlouvě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Kopie dokumentace k zadávacímu řízení na výběr dodavatele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Relevantní souhlasná stanoviska dotčených orgánů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závěrečnému vyhodnocení akce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Dokumenty prokazující dokončení díla</a:t>
            </a:r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 budete potřebovat?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683F5D3-4402-4353-BB7D-4D3C7963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Průzkum, posílení a budování zdrojů pitné vody - Výzva č. 2/2018</a:t>
            </a:r>
          </a:p>
        </p:txBody>
      </p:sp>
    </p:spTree>
    <p:extLst>
      <p:ext uri="{BB962C8B-B14F-4D97-AF65-F5344CB8AC3E}">
        <p14:creationId xmlns:p14="http://schemas.microsoft.com/office/powerpoint/2010/main" val="185076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olný tvar 8">
            <a:extLst>
              <a:ext uri="{FF2B5EF4-FFF2-40B4-BE49-F238E27FC236}">
                <a16:creationId xmlns:a16="http://schemas.microsoft.com/office/drawing/2014/main" id="{274DD866-AD97-4E97-A286-4E9FAA4E6A05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Zástupný symbol pro text 8">
            <a:extLst>
              <a:ext uri="{FF2B5EF4-FFF2-40B4-BE49-F238E27FC236}">
                <a16:creationId xmlns:a16="http://schemas.microsoft.com/office/drawing/2014/main" id="{38236FAF-8A29-479A-A746-82AB663670C1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Příklad dobré praxe - Radostín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9FF6049-FECE-457C-A689-4105BD13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/>
              <a:t>Průzkum, posílení a budování zdrojů pitné vody - Výzva č. 2/2018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50E0DC69-0570-44A9-B8AD-D2865ED36388}"/>
              </a:ext>
            </a:extLst>
          </p:cNvPr>
          <p:cNvSpPr txBox="1">
            <a:spLocks/>
          </p:cNvSpPr>
          <p:nvPr/>
        </p:nvSpPr>
        <p:spPr bwMode="auto">
          <a:xfrm>
            <a:off x="4621758" y="2132856"/>
            <a:ext cx="4250432" cy="266429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Wingdings" panose="05000000000000000000" pitchFamily="2" charset="2"/>
              <a:buChar char="§"/>
              <a:tabLst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4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2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anose="02000503070000020003" pitchFamily="50" charset="-18"/>
              <a:buChar char="−"/>
              <a:tabLst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None/>
              <a:defRPr/>
            </a:pPr>
            <a:r>
              <a:rPr lang="cs-CZ" sz="2000" b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stávajícího vrtu došlo k vystrojení studny, napojení na stávající vodovodní soustavu obce a instalaci nové technologie úpravy vody pro odstranění železa a manganu.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cs-CZ" sz="2000" b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projektu bylo i vybudování </a:t>
            </a:r>
            <a:r>
              <a:rPr lang="cs-CZ" sz="2000" b="0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elektropřípojky</a:t>
            </a:r>
            <a:r>
              <a:rPr lang="cs-CZ" sz="2000" b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provoz čerpadla ve vrtu.</a:t>
            </a:r>
            <a:endParaRPr lang="cs-CZ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Obrázek 4">
            <a:extLst>
              <a:ext uri="{FF2B5EF4-FFF2-40B4-BE49-F238E27FC236}">
                <a16:creationId xmlns:a16="http://schemas.microsoft.com/office/drawing/2014/main" id="{DD3AC154-BBF5-4FC7-874B-8B5141BF4A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6633"/>
          <a:stretch/>
        </p:blipFill>
        <p:spPr bwMode="auto">
          <a:xfrm>
            <a:off x="468315" y="2161636"/>
            <a:ext cx="4027983" cy="35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3">
            <a:extLst>
              <a:ext uri="{FF2B5EF4-FFF2-40B4-BE49-F238E27FC236}">
                <a16:creationId xmlns:a16="http://schemas.microsoft.com/office/drawing/2014/main" id="{65910853-17CE-49CF-AA0D-07768D510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56" y="3940696"/>
            <a:ext cx="1941959" cy="25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Skupina 2">
            <a:extLst>
              <a:ext uri="{FF2B5EF4-FFF2-40B4-BE49-F238E27FC236}">
                <a16:creationId xmlns:a16="http://schemas.microsoft.com/office/drawing/2014/main" id="{A623EC10-8BCD-475E-938E-8F8614EE3C51}"/>
              </a:ext>
            </a:extLst>
          </p:cNvPr>
          <p:cNvGrpSpPr>
            <a:grpSpLocks/>
          </p:cNvGrpSpPr>
          <p:nvPr/>
        </p:nvGrpSpPr>
        <p:grpSpPr bwMode="auto">
          <a:xfrm>
            <a:off x="5574701" y="4766055"/>
            <a:ext cx="3097212" cy="1727200"/>
            <a:chOff x="358777" y="3992542"/>
            <a:chExt cx="3097211" cy="1728193"/>
          </a:xfrm>
        </p:grpSpPr>
        <p:sp>
          <p:nvSpPr>
            <p:cNvPr id="19" name="Zaoblený obdélník 16">
              <a:extLst>
                <a:ext uri="{FF2B5EF4-FFF2-40B4-BE49-F238E27FC236}">
                  <a16:creationId xmlns:a16="http://schemas.microsoft.com/office/drawing/2014/main" id="{929A8324-E091-4902-9C83-55FD16D81E60}"/>
                </a:ext>
              </a:extLst>
            </p:cNvPr>
            <p:cNvSpPr/>
            <p:nvPr/>
          </p:nvSpPr>
          <p:spPr>
            <a:xfrm>
              <a:off x="358777" y="3992542"/>
              <a:ext cx="3097211" cy="1728193"/>
            </a:xfrm>
            <a:prstGeom prst="roundRect">
              <a:avLst>
                <a:gd name="adj" fmla="val 14301"/>
              </a:avLst>
            </a:prstGeom>
            <a:solidFill>
              <a:srgbClr val="3F9C3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Obdélník 4">
              <a:extLst>
                <a:ext uri="{FF2B5EF4-FFF2-40B4-BE49-F238E27FC236}">
                  <a16:creationId xmlns:a16="http://schemas.microsoft.com/office/drawing/2014/main" id="{0A086681-6E99-448D-9783-11DDD7A1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7" y="4117974"/>
              <a:ext cx="307181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F9C35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JohnSans Text Pro" panose="02000503070000020003" pitchFamily="50" charset="-18"/>
                <a:buChar char="−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0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Celkové způsobilé výdaje: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0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948 017 Kč</a:t>
              </a:r>
              <a:endParaRPr lang="cs-CZ" altLang="cs-CZ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9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Dotace ze SFŽP ČR: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758 414 Kč</a:t>
              </a:r>
              <a:endParaRPr lang="cs-CZ" alt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2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9F90722A-F1E5-4FC3-8A79-A9BD5AA07DB6}"/>
              </a:ext>
            </a:extLst>
          </p:cNvPr>
          <p:cNvSpPr txBox="1">
            <a:spLocks/>
          </p:cNvSpPr>
          <p:nvPr/>
        </p:nvSpPr>
        <p:spPr bwMode="auto">
          <a:xfrm>
            <a:off x="479543" y="2132856"/>
            <a:ext cx="81991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62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800" b="1">
                <a:solidFill>
                  <a:schemeClr val="bg1"/>
                </a:solidFill>
                <a:latin typeface="+mn-lt"/>
              </a:defRPr>
            </a:lvl2pPr>
            <a:lvl3pPr marL="90125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400" b="1">
                <a:solidFill>
                  <a:schemeClr val="bg1"/>
                </a:solidFill>
                <a:latin typeface="+mn-lt"/>
              </a:defRPr>
            </a:lvl3pPr>
            <a:lvl4pPr marL="135188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4pPr>
            <a:lvl5pPr marL="180251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Příjem žádostí: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11/2019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1/2020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Dokončení projektů: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nejpozději do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12/2024</a:t>
            </a:r>
            <a:endParaRPr lang="cs-CZ" sz="20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Alokace: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2,5 </a:t>
            </a:r>
            <a:r>
              <a:rPr lang="cs-CZ" sz="2000" kern="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mld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Kč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Žadatelé: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obce, svazky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obcí, příspěvkové organizace,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obchodní společnosti vlastněné z více jak 50 % </a:t>
            </a:r>
            <a:r>
              <a:rPr lang="cs-CZ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obcemi nebo jinými veřejnoprávními subjekty, zájmová sdružení právnických osob ovládaná z více než 50 </a:t>
            </a:r>
            <a:r>
              <a:rPr lang="cs-CZ" sz="20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obcemi nebo jinými veřejnoprávními subjekty </a:t>
            </a:r>
            <a:endParaRPr lang="cs-CZ" sz="2000" kern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Výše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podpory: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max.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63,75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způsobilých výdajů;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pro samostatně podané projekty aktivity 1.6.B max. 50 mil Kč na projekt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EE58BC7-8F31-407B-BBFA-8BCD27B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274642"/>
            <a:ext cx="7272337" cy="706437"/>
          </a:xfrm>
        </p:spPr>
        <p:txBody>
          <a:bodyPr/>
          <a:lstStyle/>
          <a:p>
            <a:r>
              <a:rPr lang="cs-CZ" dirty="0" smtClean="0"/>
              <a:t>Vodovody </a:t>
            </a:r>
            <a:r>
              <a:rPr lang="cs-CZ" dirty="0"/>
              <a:t>a kanalizace Výzva č. 4/2019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Volný tvar 8">
            <a:extLst>
              <a:ext uri="{FF2B5EF4-FFF2-40B4-BE49-F238E27FC236}">
                <a16:creationId xmlns:a16="http://schemas.microsoft.com/office/drawing/2014/main" id="{CAD9AF39-F235-462A-BDBC-8ED8FD961C13}"/>
              </a:ext>
            </a:extLst>
          </p:cNvPr>
          <p:cNvSpPr/>
          <p:nvPr/>
        </p:nvSpPr>
        <p:spPr>
          <a:xfrm>
            <a:off x="7746172" y="116632"/>
            <a:ext cx="1124473" cy="1292498"/>
          </a:xfrm>
          <a:custGeom>
            <a:avLst/>
            <a:gdLst>
              <a:gd name="connsiteX0" fmla="*/ 0 w 1900289"/>
              <a:gd name="connsiteY0" fmla="*/ 826626 h 1653251"/>
              <a:gd name="connsiteX1" fmla="*/ 413313 w 1900289"/>
              <a:gd name="connsiteY1" fmla="*/ 0 h 1653251"/>
              <a:gd name="connsiteX2" fmla="*/ 1486976 w 1900289"/>
              <a:gd name="connsiteY2" fmla="*/ 0 h 1653251"/>
              <a:gd name="connsiteX3" fmla="*/ 1900289 w 1900289"/>
              <a:gd name="connsiteY3" fmla="*/ 826626 h 1653251"/>
              <a:gd name="connsiteX4" fmla="*/ 1486976 w 1900289"/>
              <a:gd name="connsiteY4" fmla="*/ 1653251 h 1653251"/>
              <a:gd name="connsiteX5" fmla="*/ 413313 w 1900289"/>
              <a:gd name="connsiteY5" fmla="*/ 1653251 h 1653251"/>
              <a:gd name="connsiteX6" fmla="*/ 0 w 1900289"/>
              <a:gd name="connsiteY6" fmla="*/ 826626 h 1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289" h="1653251">
                <a:moveTo>
                  <a:pt x="950144" y="0"/>
                </a:moveTo>
                <a:lnTo>
                  <a:pt x="1900289" y="359582"/>
                </a:lnTo>
                <a:lnTo>
                  <a:pt x="1900289" y="1293669"/>
                </a:lnTo>
                <a:lnTo>
                  <a:pt x="950144" y="1653251"/>
                </a:lnTo>
                <a:lnTo>
                  <a:pt x="0" y="1293669"/>
                </a:lnTo>
                <a:lnTo>
                  <a:pt x="0" y="359582"/>
                </a:lnTo>
                <a:lnTo>
                  <a:pt x="950144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95188" rIns="36000" bIns="395188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NPŽP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5924CA2B-DF1C-478A-91C4-BE93C606D95D}"/>
              </a:ext>
            </a:extLst>
          </p:cNvPr>
          <p:cNvSpPr txBox="1">
            <a:spLocks/>
          </p:cNvSpPr>
          <p:nvPr/>
        </p:nvSpPr>
        <p:spPr bwMode="auto">
          <a:xfrm>
            <a:off x="472706" y="1473475"/>
            <a:ext cx="819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Arial" panose="020B0604020202020204" pitchFamily="34" charset="0"/>
              <a:buNone/>
              <a:defRPr sz="2800" b="1">
                <a:solidFill>
                  <a:srgbClr val="0063AC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Základní informace o výzvě</a:t>
            </a:r>
          </a:p>
        </p:txBody>
      </p:sp>
    </p:spTree>
    <p:extLst>
      <p:ext uri="{BB962C8B-B14F-4D97-AF65-F5344CB8AC3E}">
        <p14:creationId xmlns:p14="http://schemas.microsoft.com/office/powerpoint/2010/main" val="2631279061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SFZP_prezentace_861118">
  <a:themeElements>
    <a:clrScheme name="SABLONA_SFZP_prezentace_86111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_SFZP_prezentace_8611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13273-prezentace_sfzp_cr</Template>
  <TotalTime>1896</TotalTime>
  <Words>3152</Words>
  <Application>Microsoft Office PowerPoint</Application>
  <PresentationFormat>Předvádění na obrazovce (4:3)</PresentationFormat>
  <Paragraphs>437</Paragraphs>
  <Slides>36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 Unicode MS</vt:lpstr>
      <vt:lpstr>Arial</vt:lpstr>
      <vt:lpstr>Calibri</vt:lpstr>
      <vt:lpstr>Calibri Light</vt:lpstr>
      <vt:lpstr>JohnSans Text Pro</vt:lpstr>
      <vt:lpstr>Segoe UI</vt:lpstr>
      <vt:lpstr>Times New Roman</vt:lpstr>
      <vt:lpstr>Wingdings</vt:lpstr>
      <vt:lpstr>SABLONA_SFZP_prezentace_861118</vt:lpstr>
      <vt:lpstr>Motiv Office</vt:lpstr>
      <vt:lpstr>Prezentace aplikace PowerPoint</vt:lpstr>
      <vt:lpstr>Programy administrované SFŽP ČR</vt:lpstr>
      <vt:lpstr>Proč NPŽP?</vt:lpstr>
      <vt:lpstr>Průzkum, posílení a budování zdrojů pitné vody - Výzva č. 2/2018</vt:lpstr>
      <vt:lpstr>Průzkum, posílení a budování zdrojů pitné vody - Výzva č. 2/2018</vt:lpstr>
      <vt:lpstr>Průzkum, posílení a budování zdrojů pitné vody - Výzva č. 2/2018</vt:lpstr>
      <vt:lpstr>Průzkum, posílení a budování zdrojů pitné vody - Výzva č. 2/2018</vt:lpstr>
      <vt:lpstr>Průzkum, posílení a budování zdrojů pitné vody - Výzva č. 2/2018</vt:lpstr>
      <vt:lpstr>Vodovody a kanalizace Výzva č. 4/2019 </vt:lpstr>
      <vt:lpstr>Vodovody a kanalizace Výzva č. 4/2019 Podporované aktivity</vt:lpstr>
      <vt:lpstr>Vodovody a kanalizace Výzva č. 4/2019 Co budete potřebovat?</vt:lpstr>
      <vt:lpstr>Vodovody a kanalizace Výzva č. 4/2019 </vt:lpstr>
      <vt:lpstr>Domovní čistírny odpadních vod Výzva v přípravě</vt:lpstr>
      <vt:lpstr>Domovní čistírny odpadních vod Výzva v přípravě</vt:lpstr>
      <vt:lpstr>Domovní čistírny odpadních vod Na co si dát pozor?</vt:lpstr>
      <vt:lpstr>Domovní čistírny odpadních vod Výzva v přípravě</vt:lpstr>
      <vt:lpstr>Domovní čistírny odpadních vod Výzva v přípravě</vt:lpstr>
      <vt:lpstr>Přírodní zahrady</vt:lpstr>
      <vt:lpstr>Přírodní zahrady</vt:lpstr>
      <vt:lpstr>Přírodní zahrady</vt:lpstr>
      <vt:lpstr>Přírodní zahrady</vt:lpstr>
      <vt:lpstr>Kde čerpat informace?</vt:lpstr>
      <vt:lpstr>Prezentace aplikace PowerPoint</vt:lpstr>
      <vt:lpstr>Akumulace srážkové vody pro zálivku zahrady </vt:lpstr>
      <vt:lpstr>Prezentace aplikace PowerPoint</vt:lpstr>
      <vt:lpstr>Využití přečištěné odpadní vody s možným využitím srážkové vody</vt:lpstr>
      <vt:lpstr>Rádi Vás uvidíme</vt:lpstr>
      <vt:lpstr>NORSKÉ FONDY  PROGRAM: Životní prostředí, ekosystémy a změna klimatu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Hrbek</dc:creator>
  <cp:lastModifiedBy>Slezak Michal</cp:lastModifiedBy>
  <cp:revision>192</cp:revision>
  <dcterms:created xsi:type="dcterms:W3CDTF">2017-03-20T20:45:12Z</dcterms:created>
  <dcterms:modified xsi:type="dcterms:W3CDTF">2019-09-10T10:02:32Z</dcterms:modified>
</cp:coreProperties>
</file>